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80" r:id="rId7"/>
    <p:sldId id="267" r:id="rId8"/>
    <p:sldId id="268" r:id="rId9"/>
    <p:sldId id="275" r:id="rId10"/>
    <p:sldId id="276" r:id="rId11"/>
    <p:sldId id="271" r:id="rId12"/>
    <p:sldId id="272" r:id="rId13"/>
    <p:sldId id="273" r:id="rId14"/>
    <p:sldId id="274"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DM Sans" panose="020B0604020202020204" charset="0"/>
      <p:regular r:id="rId21"/>
    </p:embeddedFont>
    <p:embeddedFont>
      <p:font typeface="DM Sans Bold" panose="020B0604020202020204" charset="0"/>
      <p:regular r:id="rId22"/>
    </p:embeddedFont>
    <p:embeddedFont>
      <p:font typeface="Montserrat Classic" panose="020B0604020202020204" charset="0"/>
      <p:regular r:id="rId23"/>
    </p:embeddedFont>
    <p:embeddedFont>
      <p:font typeface="Now Heavy"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6AD"/>
    <a:srgbClr val="00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1500"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DD3E5A-5A86-4525-B10E-20A796B547B0}" type="datetimeFigureOut">
              <a:rPr lang="en-US" smtClean="0"/>
              <a:t>26-May-24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2799C-AA7A-4C0B-9A29-475A738BC736}" type="slidenum">
              <a:rPr lang="en-US" smtClean="0"/>
              <a:t>‹#›</a:t>
            </a:fld>
            <a:endParaRPr lang="en-US"/>
          </a:p>
        </p:txBody>
      </p:sp>
    </p:spTree>
    <p:extLst>
      <p:ext uri="{BB962C8B-B14F-4D97-AF65-F5344CB8AC3E}">
        <p14:creationId xmlns:p14="http://schemas.microsoft.com/office/powerpoint/2010/main" val="28736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fr-FR" sz="1800" b="0" i="0" u="none" strike="noStrike" dirty="0">
                <a:solidFill>
                  <a:srgbClr val="000000"/>
                </a:solidFill>
                <a:effectLst/>
                <a:latin typeface="Arial" panose="020B0604020202020204" pitchFamily="34" charset="0"/>
              </a:rPr>
              <a:t>Avant de plonger dans les détails techniques de notre projet, permettez-moi de vous présenter l'entreprise où nous avons eu l'opportunité de réaliser notre stage. </a:t>
            </a:r>
            <a:br>
              <a:rPr lang="fr-FR" b="0" dirty="0">
                <a:effectLst/>
              </a:rPr>
            </a:br>
            <a:r>
              <a:rPr lang="fr-FR" sz="1800" b="0" i="0" u="none" strike="noStrike" dirty="0">
                <a:solidFill>
                  <a:srgbClr val="000000"/>
                </a:solidFill>
                <a:effectLst/>
                <a:latin typeface="Arial" panose="020B0604020202020204" pitchFamily="34" charset="0"/>
              </a:rPr>
              <a:t>Grâce à leur grande expertise dans le domaine ils ont remarqué que les entreprises en </a:t>
            </a:r>
            <a:r>
              <a:rPr lang="fr-FR" sz="1800" b="0" i="0" u="none" strike="noStrike" dirty="0" err="1">
                <a:solidFill>
                  <a:srgbClr val="000000"/>
                </a:solidFill>
                <a:effectLst/>
                <a:latin typeface="Arial" panose="020B0604020202020204" pitchFamily="34" charset="0"/>
              </a:rPr>
              <a:t>tunisie</a:t>
            </a:r>
            <a:r>
              <a:rPr lang="fr-FR" sz="1800" b="0" i="0" u="none" strike="noStrike" dirty="0">
                <a:solidFill>
                  <a:srgbClr val="000000"/>
                </a:solidFill>
                <a:effectLst/>
                <a:latin typeface="Arial" panose="020B0604020202020204" pitchFamily="34" charset="0"/>
              </a:rPr>
              <a:t> et à l’</a:t>
            </a:r>
            <a:r>
              <a:rPr lang="fr-FR" sz="1800" b="0" i="0" u="none" strike="noStrike" dirty="0" err="1">
                <a:solidFill>
                  <a:srgbClr val="000000"/>
                </a:solidFill>
                <a:effectLst/>
                <a:latin typeface="Arial" panose="020B0604020202020204" pitchFamily="34" charset="0"/>
              </a:rPr>
              <a:t>etrenger</a:t>
            </a:r>
            <a:r>
              <a:rPr lang="fr-FR" sz="1800" b="0" i="0" u="none" strike="noStrike" dirty="0">
                <a:solidFill>
                  <a:srgbClr val="000000"/>
                </a:solidFill>
                <a:effectLst/>
                <a:latin typeface="Arial" panose="020B0604020202020204" pitchFamily="34" charset="0"/>
              </a:rPr>
              <a:t> affronte un immense problème concernant la gestion des ressources humaines et des opération interne de l’organisme (gestion des employé, des congé, contrôle sur les fiches de paix, les politique internes des sociétés ..</a:t>
            </a:r>
            <a:r>
              <a:rPr lang="fr-FR" sz="1800" b="0" i="0" u="none" strike="noStrike" dirty="0" err="1">
                <a:solidFill>
                  <a:srgbClr val="000000"/>
                </a:solidFill>
                <a:effectLst/>
                <a:latin typeface="Arial" panose="020B0604020202020204" pitchFamily="34" charset="0"/>
              </a:rPr>
              <a:t>ect</a:t>
            </a:r>
            <a:r>
              <a:rPr lang="fr-FR" sz="1800" b="0" i="0" u="none" strike="noStrike" dirty="0">
                <a:solidFill>
                  <a:srgbClr val="000000"/>
                </a:solidFill>
                <a:effectLst/>
                <a:latin typeface="Arial" panose="020B0604020202020204" pitchFamily="34" charset="0"/>
              </a:rPr>
              <a:t>) donc pour résoudre ce problème la plupart des entreprises voire même toutes utilisent les solution ERP et CRM traditionnelle</a:t>
            </a:r>
            <a:endParaRPr lang="fr-FR" b="0" dirty="0">
              <a:effectLst/>
            </a:endParaRPr>
          </a:p>
        </p:txBody>
      </p:sp>
      <p:sp>
        <p:nvSpPr>
          <p:cNvPr id="4" name="Slide Number Placeholder 3"/>
          <p:cNvSpPr>
            <a:spLocks noGrp="1"/>
          </p:cNvSpPr>
          <p:nvPr>
            <p:ph type="sldNum" sz="quarter" idx="5"/>
          </p:nvPr>
        </p:nvSpPr>
        <p:spPr/>
        <p:txBody>
          <a:bodyPr/>
          <a:lstStyle/>
          <a:p>
            <a:fld id="{4D52799C-AA7A-4C0B-9A29-475A738BC736}" type="slidenum">
              <a:rPr lang="en-US" smtClean="0"/>
              <a:t>3</a:t>
            </a:fld>
            <a:endParaRPr lang="en-US"/>
          </a:p>
        </p:txBody>
      </p:sp>
    </p:spTree>
    <p:extLst>
      <p:ext uri="{BB962C8B-B14F-4D97-AF65-F5344CB8AC3E}">
        <p14:creationId xmlns:p14="http://schemas.microsoft.com/office/powerpoint/2010/main" val="118236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fr-FR" sz="1800" b="0" i="0" u="none" strike="noStrike" dirty="0">
                <a:solidFill>
                  <a:srgbClr val="000000"/>
                </a:solidFill>
                <a:effectLst/>
                <a:latin typeface="Arial" panose="020B0604020202020204" pitchFamily="34" charset="0"/>
              </a:rPr>
              <a:t>mais ces systèmes sont souvent complexes et nécessitent une formation extensive aux employés pour être utilisés efficacement c’est pourquoi le temps de déploiement est trop long il peut prendre des mois, voire des années, avant d'être pleinement opérationnel.</a:t>
            </a:r>
            <a:endParaRPr lang="fr-FR" b="0" dirty="0">
              <a:effectLst/>
            </a:endParaRPr>
          </a:p>
          <a:p>
            <a:pPr rtl="0">
              <a:spcBef>
                <a:spcPts val="0"/>
              </a:spcBef>
              <a:spcAft>
                <a:spcPts val="0"/>
              </a:spcAft>
            </a:pPr>
            <a:br>
              <a:rPr lang="fr-FR" b="0" dirty="0">
                <a:effectLst/>
              </a:rPr>
            </a:br>
            <a:r>
              <a:rPr lang="fr-FR" sz="1800" b="0" i="0" u="none" strike="noStrike" dirty="0">
                <a:solidFill>
                  <a:srgbClr val="000000"/>
                </a:solidFill>
                <a:effectLst/>
                <a:latin typeface="Arial" panose="020B0604020202020204" pitchFamily="34" charset="0"/>
              </a:rPr>
              <a:t> Néanmoins les solutions ERP et CRM traditionnelles ne s'adaptent pas facilement aux besoins spécifiques de chaque entreprise, limitant leur efficacité aussi bien qu’ils peuvent avoir des difficultés à s'intégrer avec d'autres logiciels utilisés par l'entreprise, ce qui entraîne des silos d'information et une inefficacité opérationnelle. Et ça nous amène aux coûts élevés de mise en place et de maintenance de ces </a:t>
            </a:r>
            <a:r>
              <a:rPr lang="fr-FR" sz="1800" b="0" i="0" u="none" strike="noStrike" dirty="0" err="1">
                <a:solidFill>
                  <a:srgbClr val="000000"/>
                </a:solidFill>
                <a:effectLst/>
                <a:latin typeface="Arial" panose="020B0604020202020204" pitchFamily="34" charset="0"/>
              </a:rPr>
              <a:t>systemes</a:t>
            </a:r>
            <a:r>
              <a:rPr lang="fr-FR" sz="1800" b="0" i="0" u="none" strike="noStrike" dirty="0">
                <a:solidFill>
                  <a:srgbClr val="000000"/>
                </a:solidFill>
                <a:effectLst/>
                <a:latin typeface="Arial" panose="020B0604020202020204" pitchFamily="34" charset="0"/>
              </a:rPr>
              <a:t> puisqu’ils nécessitent des investissements initiaux importants et des coûts de maintenance élevés.</a:t>
            </a:r>
            <a:endParaRPr lang="fr-FR" b="0" dirty="0">
              <a:effectLst/>
            </a:endParaRPr>
          </a:p>
        </p:txBody>
      </p:sp>
      <p:sp>
        <p:nvSpPr>
          <p:cNvPr id="4" name="Slide Number Placeholder 3"/>
          <p:cNvSpPr>
            <a:spLocks noGrp="1"/>
          </p:cNvSpPr>
          <p:nvPr>
            <p:ph type="sldNum" sz="quarter" idx="5"/>
          </p:nvPr>
        </p:nvSpPr>
        <p:spPr/>
        <p:txBody>
          <a:bodyPr/>
          <a:lstStyle/>
          <a:p>
            <a:fld id="{4D52799C-AA7A-4C0B-9A29-475A738BC736}" type="slidenum">
              <a:rPr lang="en-US" smtClean="0"/>
              <a:t>4</a:t>
            </a:fld>
            <a:endParaRPr lang="en-US"/>
          </a:p>
        </p:txBody>
      </p:sp>
    </p:spTree>
    <p:extLst>
      <p:ext uri="{BB962C8B-B14F-4D97-AF65-F5344CB8AC3E}">
        <p14:creationId xmlns:p14="http://schemas.microsoft.com/office/powerpoint/2010/main" val="2664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fr-FR" sz="1800" b="0" i="0" u="none" strike="noStrike" dirty="0">
                <a:solidFill>
                  <a:srgbClr val="000000"/>
                </a:solidFill>
                <a:effectLst/>
                <a:latin typeface="Arial" panose="020B0604020202020204" pitchFamily="34" charset="0"/>
              </a:rPr>
              <a:t>Après avoir présenté les différentes technologies que nous avons utilisées dans notre projet nous allons maintenant nous pencher sur la conception de notre application pour cela je vais vous montrer le diagramme de cas d'utilisation globale qui illustre les interactions principales entre les </a:t>
            </a:r>
            <a:r>
              <a:rPr lang="fr-FR" sz="1800" b="0" i="0" u="none" strike="noStrike" dirty="0" err="1">
                <a:solidFill>
                  <a:srgbClr val="000000"/>
                </a:solidFill>
                <a:effectLst/>
                <a:latin typeface="Arial" panose="020B0604020202020204" pitchFamily="34" charset="0"/>
              </a:rPr>
              <a:t>differents</a:t>
            </a:r>
            <a:r>
              <a:rPr lang="fr-FR" sz="1800" b="0" i="0" u="none" strike="noStrike" dirty="0">
                <a:solidFill>
                  <a:srgbClr val="000000"/>
                </a:solidFill>
                <a:effectLst/>
                <a:latin typeface="Arial" panose="020B0604020202020204" pitchFamily="34" charset="0"/>
              </a:rPr>
              <a:t> acteurs et le système.</a:t>
            </a:r>
            <a:endParaRPr lang="fr-FR" b="0" dirty="0">
              <a:effectLst/>
            </a:endParaRPr>
          </a:p>
        </p:txBody>
      </p:sp>
      <p:sp>
        <p:nvSpPr>
          <p:cNvPr id="4" name="Slide Number Placeholder 3"/>
          <p:cNvSpPr>
            <a:spLocks noGrp="1"/>
          </p:cNvSpPr>
          <p:nvPr>
            <p:ph type="sldNum" sz="quarter" idx="5"/>
          </p:nvPr>
        </p:nvSpPr>
        <p:spPr/>
        <p:txBody>
          <a:bodyPr/>
          <a:lstStyle/>
          <a:p>
            <a:fld id="{4D52799C-AA7A-4C0B-9A29-475A738BC736}" type="slidenum">
              <a:rPr lang="en-US" smtClean="0"/>
              <a:t>7</a:t>
            </a:fld>
            <a:endParaRPr lang="en-US"/>
          </a:p>
        </p:txBody>
      </p:sp>
    </p:spTree>
    <p:extLst>
      <p:ext uri="{BB962C8B-B14F-4D97-AF65-F5344CB8AC3E}">
        <p14:creationId xmlns:p14="http://schemas.microsoft.com/office/powerpoint/2010/main" val="619897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fr-FR" sz="1800" b="0" i="0" u="none" strike="noStrike" dirty="0">
                <a:solidFill>
                  <a:srgbClr val="000000"/>
                </a:solidFill>
                <a:effectLst/>
                <a:latin typeface="Arial" panose="020B0604020202020204" pitchFamily="34" charset="0"/>
              </a:rPr>
              <a:t>Comme vous pouvez le voir :</a:t>
            </a:r>
            <a:endParaRPr lang="fr-FR" b="0" dirty="0">
              <a:effectLst/>
            </a:endParaRPr>
          </a:p>
          <a:p>
            <a:pPr rtl="0" fontAlgn="base">
              <a:spcBef>
                <a:spcPts val="0"/>
              </a:spcBef>
              <a:spcAft>
                <a:spcPts val="0"/>
              </a:spcAft>
              <a:buFont typeface="Arial" panose="020B0604020202020204" pitchFamily="34" charset="0"/>
              <a:buChar char="•"/>
            </a:pPr>
            <a:r>
              <a:rPr lang="fr-FR" sz="1800" b="0" i="0" u="none" strike="noStrike" dirty="0">
                <a:solidFill>
                  <a:srgbClr val="000000"/>
                </a:solidFill>
                <a:effectLst/>
                <a:latin typeface="Arial" panose="020B0604020202020204" pitchFamily="34" charset="0"/>
              </a:rPr>
              <a:t>L'utilisateur peut s'authentifier, gérer son profil</a:t>
            </a:r>
          </a:p>
          <a:p>
            <a:pPr rtl="0" fontAlgn="base">
              <a:spcBef>
                <a:spcPts val="0"/>
              </a:spcBef>
              <a:spcAft>
                <a:spcPts val="0"/>
              </a:spcAft>
              <a:buFont typeface="Arial" panose="020B0604020202020204" pitchFamily="34" charset="0"/>
              <a:buChar char="•"/>
            </a:pPr>
            <a:r>
              <a:rPr lang="fr-FR" sz="1800" b="0" i="0" u="none" strike="noStrike" dirty="0">
                <a:solidFill>
                  <a:srgbClr val="000000"/>
                </a:solidFill>
                <a:effectLst/>
                <a:latin typeface="Arial" panose="020B0604020202020204" pitchFamily="34" charset="0"/>
              </a:rPr>
              <a:t>L'employé a les mêmes capacités que l'utilisateur avec des fonctions supplémentaires liées à la</a:t>
            </a:r>
          </a:p>
        </p:txBody>
      </p:sp>
      <p:sp>
        <p:nvSpPr>
          <p:cNvPr id="4" name="Slide Number Placeholder 3"/>
          <p:cNvSpPr>
            <a:spLocks noGrp="1"/>
          </p:cNvSpPr>
          <p:nvPr>
            <p:ph type="sldNum" sz="quarter" idx="5"/>
          </p:nvPr>
        </p:nvSpPr>
        <p:spPr/>
        <p:txBody>
          <a:bodyPr/>
          <a:lstStyle/>
          <a:p>
            <a:fld id="{4D52799C-AA7A-4C0B-9A29-475A738BC736}" type="slidenum">
              <a:rPr lang="en-US" smtClean="0"/>
              <a:t>8</a:t>
            </a:fld>
            <a:endParaRPr lang="en-US"/>
          </a:p>
        </p:txBody>
      </p:sp>
    </p:spTree>
    <p:extLst>
      <p:ext uri="{BB962C8B-B14F-4D97-AF65-F5344CB8AC3E}">
        <p14:creationId xmlns:p14="http://schemas.microsoft.com/office/powerpoint/2010/main" val="67612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Le manager dispose de droits supplémentaires pour s'inscrire,</a:t>
            </a:r>
            <a:endParaRPr lang="en-US" dirty="0"/>
          </a:p>
        </p:txBody>
      </p:sp>
      <p:sp>
        <p:nvSpPr>
          <p:cNvPr id="4" name="Slide Number Placeholder 3"/>
          <p:cNvSpPr>
            <a:spLocks noGrp="1"/>
          </p:cNvSpPr>
          <p:nvPr>
            <p:ph type="sldNum" sz="quarter" idx="5"/>
          </p:nvPr>
        </p:nvSpPr>
        <p:spPr/>
        <p:txBody>
          <a:bodyPr/>
          <a:lstStyle/>
          <a:p>
            <a:fld id="{4D52799C-AA7A-4C0B-9A29-475A738BC736}" type="slidenum">
              <a:rPr lang="en-US" smtClean="0"/>
              <a:t>9</a:t>
            </a:fld>
            <a:endParaRPr lang="en-US"/>
          </a:p>
        </p:txBody>
      </p:sp>
    </p:spTree>
    <p:extLst>
      <p:ext uri="{BB962C8B-B14F-4D97-AF65-F5344CB8AC3E}">
        <p14:creationId xmlns:p14="http://schemas.microsoft.com/office/powerpoint/2010/main" val="2161256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Le super administrateur a des privilèges étendus pour</a:t>
            </a:r>
          </a:p>
          <a:p>
            <a:r>
              <a:rPr lang="fr-FR" sz="1800" b="0" i="0" u="none" strike="noStrike" dirty="0">
                <a:solidFill>
                  <a:srgbClr val="000000"/>
                </a:solidFill>
                <a:effectLst/>
                <a:latin typeface="Arial" panose="020B0604020202020204" pitchFamily="34" charset="0"/>
              </a:rPr>
              <a:t>Ces rôles et leurs interactions clés permettent une gestion efficace au sein de notre application</a:t>
            </a:r>
            <a:endParaRPr lang="en-US" dirty="0"/>
          </a:p>
        </p:txBody>
      </p:sp>
      <p:sp>
        <p:nvSpPr>
          <p:cNvPr id="4" name="Slide Number Placeholder 3"/>
          <p:cNvSpPr>
            <a:spLocks noGrp="1"/>
          </p:cNvSpPr>
          <p:nvPr>
            <p:ph type="sldNum" sz="quarter" idx="5"/>
          </p:nvPr>
        </p:nvSpPr>
        <p:spPr/>
        <p:txBody>
          <a:bodyPr/>
          <a:lstStyle/>
          <a:p>
            <a:fld id="{4D52799C-AA7A-4C0B-9A29-475A738BC736}" type="slidenum">
              <a:rPr lang="en-US" smtClean="0"/>
              <a:t>10</a:t>
            </a:fld>
            <a:endParaRPr lang="en-US"/>
          </a:p>
        </p:txBody>
      </p:sp>
    </p:spTree>
    <p:extLst>
      <p:ext uri="{BB962C8B-B14F-4D97-AF65-F5344CB8AC3E}">
        <p14:creationId xmlns:p14="http://schemas.microsoft.com/office/powerpoint/2010/main" val="3482236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Passons maintenant à la partie réalisation on va présenter durant cette partie un petit démo de notre application pour </a:t>
            </a:r>
            <a:r>
              <a:rPr lang="fr-FR" sz="1800" b="0" i="0" u="none" strike="noStrike" dirty="0" err="1">
                <a:solidFill>
                  <a:srgbClr val="000000"/>
                </a:solidFill>
                <a:effectLst/>
                <a:latin typeface="Arial" panose="020B0604020202020204" pitchFamily="34" charset="0"/>
              </a:rPr>
              <a:t>pour</a:t>
            </a:r>
            <a:r>
              <a:rPr lang="fr-FR" sz="1800" b="0" i="0" u="none" strike="noStrike" dirty="0">
                <a:solidFill>
                  <a:srgbClr val="000000"/>
                </a:solidFill>
                <a:effectLst/>
                <a:latin typeface="Arial" panose="020B0604020202020204" pitchFamily="34" charset="0"/>
              </a:rPr>
              <a:t> vous aider à avoir une vue plus claire sur les différentes fonctionnalités de notre application </a:t>
            </a:r>
            <a:endParaRPr lang="en-US" dirty="0"/>
          </a:p>
        </p:txBody>
      </p:sp>
      <p:sp>
        <p:nvSpPr>
          <p:cNvPr id="4" name="Slide Number Placeholder 3"/>
          <p:cNvSpPr>
            <a:spLocks noGrp="1"/>
          </p:cNvSpPr>
          <p:nvPr>
            <p:ph type="sldNum" sz="quarter" idx="5"/>
          </p:nvPr>
        </p:nvSpPr>
        <p:spPr/>
        <p:txBody>
          <a:bodyPr/>
          <a:lstStyle/>
          <a:p>
            <a:fld id="{4D52799C-AA7A-4C0B-9A29-475A738BC736}" type="slidenum">
              <a:rPr lang="en-US" smtClean="0"/>
              <a:t>11</a:t>
            </a:fld>
            <a:endParaRPr lang="en-US"/>
          </a:p>
        </p:txBody>
      </p:sp>
    </p:spTree>
    <p:extLst>
      <p:ext uri="{BB962C8B-B14F-4D97-AF65-F5344CB8AC3E}">
        <p14:creationId xmlns:p14="http://schemas.microsoft.com/office/powerpoint/2010/main" val="1611860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2799C-AA7A-4C0B-9A29-475A738BC736}" type="slidenum">
              <a:rPr lang="en-US" smtClean="0"/>
              <a:t>12</a:t>
            </a:fld>
            <a:endParaRPr lang="en-US"/>
          </a:p>
        </p:txBody>
      </p:sp>
    </p:spTree>
    <p:extLst>
      <p:ext uri="{BB962C8B-B14F-4D97-AF65-F5344CB8AC3E}">
        <p14:creationId xmlns:p14="http://schemas.microsoft.com/office/powerpoint/2010/main" val="5554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En conclusion, pour améliorer la gestion des services au sein de notre application, nous proposons d'intégrer plusieurs technologies avancées. L'utilisation de la blockchain pour la gestion de la paix garantira la sécurité et la transparence des transactions. En outre la mise à jour du micro-service de gestion du temps avec l'intégration de l'IoT permettra une gestion plus précise et en temps réel. Enfin, le déploiement du </a:t>
            </a:r>
            <a:r>
              <a:rPr lang="fr-FR" sz="1800" b="0" i="0" u="none" strike="noStrike" dirty="0" err="1">
                <a:solidFill>
                  <a:srgbClr val="000000"/>
                </a:solidFill>
                <a:effectLst/>
                <a:latin typeface="Arial" panose="020B0604020202020204" pitchFamily="34" charset="0"/>
              </a:rPr>
              <a:t>Deep</a:t>
            </a:r>
            <a:r>
              <a:rPr lang="fr-FR" sz="1800" b="0" i="0" u="none" strike="noStrike" dirty="0">
                <a:solidFill>
                  <a:srgbClr val="000000"/>
                </a:solidFill>
                <a:effectLst/>
                <a:latin typeface="Arial" panose="020B0604020202020204" pitchFamily="34" charset="0"/>
              </a:rPr>
              <a:t> Learning dans la gestion des congés automatise le processus, rendant l'acceptation et le refus des demandes plus efficaces. Ces innovations renforceront la fiabilité et l'efficacité de nos services.</a:t>
            </a:r>
            <a:endParaRPr lang="en-US" dirty="0"/>
          </a:p>
        </p:txBody>
      </p:sp>
      <p:sp>
        <p:nvSpPr>
          <p:cNvPr id="4" name="Slide Number Placeholder 3"/>
          <p:cNvSpPr>
            <a:spLocks noGrp="1"/>
          </p:cNvSpPr>
          <p:nvPr>
            <p:ph type="sldNum" sz="quarter" idx="5"/>
          </p:nvPr>
        </p:nvSpPr>
        <p:spPr/>
        <p:txBody>
          <a:bodyPr/>
          <a:lstStyle/>
          <a:p>
            <a:fld id="{4D52799C-AA7A-4C0B-9A29-475A738BC736}" type="slidenum">
              <a:rPr lang="en-US" smtClean="0"/>
              <a:t>13</a:t>
            </a:fld>
            <a:endParaRPr lang="en-US"/>
          </a:p>
        </p:txBody>
      </p:sp>
    </p:spTree>
    <p:extLst>
      <p:ext uri="{BB962C8B-B14F-4D97-AF65-F5344CB8AC3E}">
        <p14:creationId xmlns:p14="http://schemas.microsoft.com/office/powerpoint/2010/main" val="200208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26-May-24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26-May-24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26-May-24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26-May-24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26-May-24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26-May-24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2.png"/><Relationship Id="rId5" Type="http://schemas.openxmlformats.org/officeDocument/2006/relationships/image" Target="../media/image23.png"/><Relationship Id="rId10" Type="http://schemas.openxmlformats.org/officeDocument/2006/relationships/image" Target="../media/image31.png"/><Relationship Id="rId4" Type="http://schemas.openxmlformats.org/officeDocument/2006/relationships/image" Target="../media/image27.sv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32111" y="5925172"/>
            <a:ext cx="11609711" cy="7831278"/>
          </a:xfrm>
          <a:custGeom>
            <a:avLst/>
            <a:gdLst/>
            <a:ahLst/>
            <a:cxnLst/>
            <a:rect l="l" t="t" r="r" b="b"/>
            <a:pathLst>
              <a:path w="11609711" h="7831278">
                <a:moveTo>
                  <a:pt x="0" y="0"/>
                </a:moveTo>
                <a:lnTo>
                  <a:pt x="11609711" y="0"/>
                </a:lnTo>
                <a:lnTo>
                  <a:pt x="11609711" y="7831278"/>
                </a:lnTo>
                <a:lnTo>
                  <a:pt x="0" y="78312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090001" y="0"/>
            <a:ext cx="4197999" cy="2833649"/>
          </a:xfrm>
          <a:custGeom>
            <a:avLst/>
            <a:gdLst/>
            <a:ahLst/>
            <a:cxnLst/>
            <a:rect l="l" t="t" r="r" b="b"/>
            <a:pathLst>
              <a:path w="4197999" h="2833649">
                <a:moveTo>
                  <a:pt x="0" y="0"/>
                </a:moveTo>
                <a:lnTo>
                  <a:pt x="4197999" y="0"/>
                </a:lnTo>
                <a:lnTo>
                  <a:pt x="4197999" y="2833649"/>
                </a:lnTo>
                <a:lnTo>
                  <a:pt x="0" y="2833649"/>
                </a:lnTo>
                <a:lnTo>
                  <a:pt x="0" y="0"/>
                </a:lnTo>
                <a:close/>
              </a:path>
            </a:pathLst>
          </a:custGeom>
          <a:blipFill>
            <a:blip r:embed="rId4"/>
            <a:stretch>
              <a:fillRect/>
            </a:stretch>
          </a:blipFill>
        </p:spPr>
        <p:txBody>
          <a:bodyPr/>
          <a:lstStyle/>
          <a:p>
            <a:endParaRPr lang="en-US"/>
          </a:p>
        </p:txBody>
      </p:sp>
      <p:sp>
        <p:nvSpPr>
          <p:cNvPr id="4" name="Freeform 4"/>
          <p:cNvSpPr/>
          <p:nvPr/>
        </p:nvSpPr>
        <p:spPr>
          <a:xfrm>
            <a:off x="0" y="0"/>
            <a:ext cx="3252639" cy="1852036"/>
          </a:xfrm>
          <a:custGeom>
            <a:avLst/>
            <a:gdLst/>
            <a:ahLst/>
            <a:cxnLst/>
            <a:rect l="l" t="t" r="r" b="b"/>
            <a:pathLst>
              <a:path w="3252639" h="1852036">
                <a:moveTo>
                  <a:pt x="0" y="0"/>
                </a:moveTo>
                <a:lnTo>
                  <a:pt x="3252639" y="0"/>
                </a:lnTo>
                <a:lnTo>
                  <a:pt x="3252639" y="1852036"/>
                </a:lnTo>
                <a:lnTo>
                  <a:pt x="0" y="1852036"/>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288367" y="3369639"/>
            <a:ext cx="12801634" cy="2116433"/>
          </a:xfrm>
          <a:prstGeom prst="rect">
            <a:avLst/>
          </a:prstGeom>
        </p:spPr>
        <p:txBody>
          <a:bodyPr lIns="0" tIns="0" rIns="0" bIns="0" rtlCol="0" anchor="t">
            <a:spAutoFit/>
          </a:bodyPr>
          <a:lstStyle/>
          <a:p>
            <a:pPr algn="l">
              <a:lnSpc>
                <a:spcPts val="5671"/>
              </a:lnSpc>
            </a:pPr>
            <a:r>
              <a:rPr lang="en-US" sz="4050" spc="376">
                <a:solidFill>
                  <a:srgbClr val="2B26AD"/>
                </a:solidFill>
                <a:latin typeface="Now Heavy"/>
              </a:rPr>
              <a:t>CONCEPTION ET DÉVELOPPEMENT D’UNE APPLICATION WEB POUR LA GESTION DES RESSOURCES HUMAINES</a:t>
            </a:r>
          </a:p>
        </p:txBody>
      </p:sp>
      <p:sp>
        <p:nvSpPr>
          <p:cNvPr id="6" name="TextBox 6"/>
          <p:cNvSpPr txBox="1"/>
          <p:nvPr/>
        </p:nvSpPr>
        <p:spPr>
          <a:xfrm>
            <a:off x="218134" y="8071498"/>
            <a:ext cx="7627329" cy="1110103"/>
          </a:xfrm>
          <a:prstGeom prst="rect">
            <a:avLst/>
          </a:prstGeom>
        </p:spPr>
        <p:txBody>
          <a:bodyPr lIns="0" tIns="0" rIns="0" bIns="0" rtlCol="0" anchor="t">
            <a:spAutoFit/>
          </a:bodyPr>
          <a:lstStyle/>
          <a:p>
            <a:pPr algn="l">
              <a:lnSpc>
                <a:spcPts val="4438"/>
              </a:lnSpc>
            </a:pPr>
            <a:r>
              <a:rPr lang="en-US" sz="3170">
                <a:solidFill>
                  <a:srgbClr val="2B26AD"/>
                </a:solidFill>
                <a:latin typeface="Montserrat Classic"/>
              </a:rPr>
              <a:t>Elaboré par: Mohamed Helmi Lakhder</a:t>
            </a:r>
          </a:p>
          <a:p>
            <a:pPr algn="l">
              <a:lnSpc>
                <a:spcPts val="4438"/>
              </a:lnSpc>
            </a:pPr>
            <a:r>
              <a:rPr lang="en-US" sz="3170">
                <a:solidFill>
                  <a:srgbClr val="2B26AD"/>
                </a:solidFill>
                <a:latin typeface="Montserrat Classic"/>
              </a:rPr>
              <a:t>                        Mohamed Ali Hosni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E95CC0-455B-4247-BCFA-8FE52C819287}"/>
              </a:ext>
            </a:extLst>
          </p:cNvPr>
          <p:cNvPicPr>
            <a:picLocks noChangeAspect="1"/>
          </p:cNvPicPr>
          <p:nvPr/>
        </p:nvPicPr>
        <p:blipFill>
          <a:blip r:embed="rId3"/>
          <a:stretch>
            <a:fillRect/>
          </a:stretch>
        </p:blipFill>
        <p:spPr>
          <a:xfrm>
            <a:off x="304800" y="27214"/>
            <a:ext cx="28727400" cy="19271950"/>
          </a:xfrm>
          <a:prstGeom prst="rect">
            <a:avLst/>
          </a:prstGeom>
        </p:spPr>
      </p:pic>
    </p:spTree>
    <p:extLst>
      <p:ext uri="{BB962C8B-B14F-4D97-AF65-F5344CB8AC3E}">
        <p14:creationId xmlns:p14="http://schemas.microsoft.com/office/powerpoint/2010/main" val="3936920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rot="-2911472">
            <a:off x="12707432" y="-3010953"/>
            <a:ext cx="9518983" cy="7095969"/>
          </a:xfrm>
          <a:custGeom>
            <a:avLst/>
            <a:gdLst/>
            <a:ahLst/>
            <a:cxnLst/>
            <a:rect l="l" t="t" r="r" b="b"/>
            <a:pathLst>
              <a:path w="9518983" h="7095969">
                <a:moveTo>
                  <a:pt x="0" y="0"/>
                </a:moveTo>
                <a:lnTo>
                  <a:pt x="9518982" y="0"/>
                </a:lnTo>
                <a:lnTo>
                  <a:pt x="9518982" y="7095969"/>
                </a:lnTo>
                <a:lnTo>
                  <a:pt x="0" y="70959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9124906">
            <a:off x="-2603231" y="6087749"/>
            <a:ext cx="8506356" cy="6341102"/>
          </a:xfrm>
          <a:custGeom>
            <a:avLst/>
            <a:gdLst/>
            <a:ahLst/>
            <a:cxnLst/>
            <a:rect l="l" t="t" r="r" b="b"/>
            <a:pathLst>
              <a:path w="8506356" h="6341102">
                <a:moveTo>
                  <a:pt x="0" y="0"/>
                </a:moveTo>
                <a:lnTo>
                  <a:pt x="8506357" y="0"/>
                </a:lnTo>
                <a:lnTo>
                  <a:pt x="8506357" y="6341102"/>
                </a:lnTo>
                <a:lnTo>
                  <a:pt x="0" y="6341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739495" y="3966904"/>
            <a:ext cx="14809011" cy="2143642"/>
          </a:xfrm>
          <a:prstGeom prst="rect">
            <a:avLst/>
          </a:prstGeom>
        </p:spPr>
        <p:txBody>
          <a:bodyPr lIns="0" tIns="0" rIns="0" bIns="0" rtlCol="0" anchor="t">
            <a:spAutoFit/>
          </a:bodyPr>
          <a:lstStyle/>
          <a:p>
            <a:pPr marL="0" lvl="0" indent="0" algn="ctr">
              <a:lnSpc>
                <a:spcPts val="17253"/>
              </a:lnSpc>
            </a:pPr>
            <a:r>
              <a:rPr lang="en-US" sz="12593" spc="629">
                <a:solidFill>
                  <a:srgbClr val="FFFBFB"/>
                </a:solidFill>
                <a:latin typeface="Now Heavy"/>
              </a:rPr>
              <a:t>RÉALISATION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utorial pfe">
            <a:hlinkClick r:id="" action="ppaction://media"/>
            <a:extLst>
              <a:ext uri="{FF2B5EF4-FFF2-40B4-BE49-F238E27FC236}">
                <a16:creationId xmlns:a16="http://schemas.microsoft.com/office/drawing/2014/main" id="{D0EA16B6-4618-426D-BF04-33E18159EE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7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Freeform 2"/>
          <p:cNvSpPr/>
          <p:nvPr/>
        </p:nvSpPr>
        <p:spPr>
          <a:xfrm rot="-5400000">
            <a:off x="2673324" y="5363990"/>
            <a:ext cx="12941352" cy="1161613"/>
          </a:xfrm>
          <a:custGeom>
            <a:avLst/>
            <a:gdLst/>
            <a:ahLst/>
            <a:cxnLst/>
            <a:rect l="l" t="t" r="r" b="b"/>
            <a:pathLst>
              <a:path w="12941352" h="1161613">
                <a:moveTo>
                  <a:pt x="0" y="0"/>
                </a:moveTo>
                <a:lnTo>
                  <a:pt x="12941352" y="0"/>
                </a:lnTo>
                <a:lnTo>
                  <a:pt x="12941352" y="1161613"/>
                </a:lnTo>
                <a:lnTo>
                  <a:pt x="0" y="11616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rot="-5400000">
            <a:off x="8399564" y="2560705"/>
            <a:ext cx="340896" cy="34089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9124906">
            <a:off x="14242729" y="6142108"/>
            <a:ext cx="8506356" cy="6341102"/>
          </a:xfrm>
          <a:custGeom>
            <a:avLst/>
            <a:gdLst/>
            <a:ahLst/>
            <a:cxnLst/>
            <a:rect l="l" t="t" r="r" b="b"/>
            <a:pathLst>
              <a:path w="8506356" h="6341102">
                <a:moveTo>
                  <a:pt x="0" y="0"/>
                </a:moveTo>
                <a:lnTo>
                  <a:pt x="8506357" y="0"/>
                </a:lnTo>
                <a:lnTo>
                  <a:pt x="8506357" y="6341102"/>
                </a:lnTo>
                <a:lnTo>
                  <a:pt x="0" y="63411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flipH="1">
            <a:off x="10209580" y="3190054"/>
            <a:ext cx="3043662" cy="2296581"/>
          </a:xfrm>
          <a:custGeom>
            <a:avLst/>
            <a:gdLst/>
            <a:ahLst/>
            <a:cxnLst/>
            <a:rect l="l" t="t" r="r" b="b"/>
            <a:pathLst>
              <a:path w="3043662" h="2296581">
                <a:moveTo>
                  <a:pt x="3043661" y="0"/>
                </a:moveTo>
                <a:lnTo>
                  <a:pt x="0" y="0"/>
                </a:lnTo>
                <a:lnTo>
                  <a:pt x="0" y="2296581"/>
                </a:lnTo>
                <a:lnTo>
                  <a:pt x="3043661" y="2296581"/>
                </a:lnTo>
                <a:lnTo>
                  <a:pt x="3043661"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8" name="Group 8"/>
          <p:cNvGrpSpPr/>
          <p:nvPr/>
        </p:nvGrpSpPr>
        <p:grpSpPr>
          <a:xfrm rot="-5400000">
            <a:off x="9525783" y="4167896"/>
            <a:ext cx="340896" cy="34089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txBody>
            <a:bodyPr/>
            <a:lstStyle/>
            <a:p>
              <a:endParaRPr lang="en-US"/>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5171996" y="4794542"/>
            <a:ext cx="3043662" cy="2296581"/>
          </a:xfrm>
          <a:custGeom>
            <a:avLst/>
            <a:gdLst/>
            <a:ahLst/>
            <a:cxnLst/>
            <a:rect l="l" t="t" r="r" b="b"/>
            <a:pathLst>
              <a:path w="3043662" h="2296581">
                <a:moveTo>
                  <a:pt x="0" y="0"/>
                </a:moveTo>
                <a:lnTo>
                  <a:pt x="3043661" y="0"/>
                </a:lnTo>
                <a:lnTo>
                  <a:pt x="3043661" y="2296581"/>
                </a:lnTo>
                <a:lnTo>
                  <a:pt x="0" y="22965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2" name="Group 12"/>
          <p:cNvGrpSpPr/>
          <p:nvPr/>
        </p:nvGrpSpPr>
        <p:grpSpPr>
          <a:xfrm rot="-5400000">
            <a:off x="8399564" y="5772385"/>
            <a:ext cx="340896" cy="34089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txBody>
            <a:bodyPr/>
            <a:lstStyle/>
            <a:p>
              <a:endParaRPr lang="en-US"/>
            </a:p>
          </p:txBody>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flipH="1">
            <a:off x="10209580" y="6401733"/>
            <a:ext cx="3043662" cy="2296581"/>
          </a:xfrm>
          <a:custGeom>
            <a:avLst/>
            <a:gdLst/>
            <a:ahLst/>
            <a:cxnLst/>
            <a:rect l="l" t="t" r="r" b="b"/>
            <a:pathLst>
              <a:path w="3043662" h="2296581">
                <a:moveTo>
                  <a:pt x="3043661" y="0"/>
                </a:moveTo>
                <a:lnTo>
                  <a:pt x="0" y="0"/>
                </a:lnTo>
                <a:lnTo>
                  <a:pt x="0" y="2296581"/>
                </a:lnTo>
                <a:lnTo>
                  <a:pt x="3043661" y="2296581"/>
                </a:lnTo>
                <a:lnTo>
                  <a:pt x="3043661"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6" name="Group 16"/>
          <p:cNvGrpSpPr/>
          <p:nvPr/>
        </p:nvGrpSpPr>
        <p:grpSpPr>
          <a:xfrm rot="-5400000">
            <a:off x="9525783" y="7379576"/>
            <a:ext cx="340896" cy="34089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419F"/>
            </a:solidFill>
          </p:spPr>
          <p:txBody>
            <a:bodyPr/>
            <a:lstStyle/>
            <a:p>
              <a:endParaRPr lang="en-US"/>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9" name="TextBox 19"/>
          <p:cNvSpPr txBox="1"/>
          <p:nvPr/>
        </p:nvSpPr>
        <p:spPr>
          <a:xfrm>
            <a:off x="1524683" y="4834282"/>
            <a:ext cx="3466338" cy="2231124"/>
          </a:xfrm>
          <a:prstGeom prst="rect">
            <a:avLst/>
          </a:prstGeom>
        </p:spPr>
        <p:txBody>
          <a:bodyPr lIns="0" tIns="0" rIns="0" bIns="0" rtlCol="0" anchor="t">
            <a:spAutoFit/>
          </a:bodyPr>
          <a:lstStyle/>
          <a:p>
            <a:pPr algn="r">
              <a:lnSpc>
                <a:spcPts val="2522"/>
              </a:lnSpc>
            </a:pPr>
            <a:r>
              <a:rPr lang="fr-FR" sz="1830" dirty="0">
                <a:solidFill>
                  <a:srgbClr val="004380"/>
                </a:solidFill>
                <a:latin typeface="DM Sans" panose="020B0604020202020204" charset="0"/>
              </a:rPr>
              <a:t>Intégrer un service pour la gestion de paix pour les employés basé sur la blockchain pour assurer la meilleure sécurité et la transparence dans les transactions de monnaie.</a:t>
            </a:r>
            <a:endParaRPr lang="en-US" sz="1830" spc="179" dirty="0">
              <a:solidFill>
                <a:srgbClr val="004380"/>
              </a:solidFill>
              <a:latin typeface="DM Sans" panose="020B0604020202020204" charset="0"/>
            </a:endParaRPr>
          </a:p>
        </p:txBody>
      </p:sp>
      <p:sp>
        <p:nvSpPr>
          <p:cNvPr id="20" name="Freeform 20"/>
          <p:cNvSpPr/>
          <p:nvPr/>
        </p:nvSpPr>
        <p:spPr>
          <a:xfrm rot="-8393774">
            <a:off x="-2501214" y="6897831"/>
            <a:ext cx="8506356" cy="6341102"/>
          </a:xfrm>
          <a:custGeom>
            <a:avLst/>
            <a:gdLst/>
            <a:ahLst/>
            <a:cxnLst/>
            <a:rect l="l" t="t" r="r" b="b"/>
            <a:pathLst>
              <a:path w="8506356" h="6341102">
                <a:moveTo>
                  <a:pt x="0" y="0"/>
                </a:moveTo>
                <a:lnTo>
                  <a:pt x="8506357" y="0"/>
                </a:lnTo>
                <a:lnTo>
                  <a:pt x="8506357" y="6341102"/>
                </a:lnTo>
                <a:lnTo>
                  <a:pt x="0" y="63411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TextBox 24"/>
          <p:cNvSpPr txBox="1"/>
          <p:nvPr/>
        </p:nvSpPr>
        <p:spPr>
          <a:xfrm>
            <a:off x="13434216" y="3300491"/>
            <a:ext cx="3466338" cy="1269322"/>
          </a:xfrm>
          <a:prstGeom prst="rect">
            <a:avLst/>
          </a:prstGeom>
        </p:spPr>
        <p:txBody>
          <a:bodyPr lIns="0" tIns="0" rIns="0" bIns="0" rtlCol="0" anchor="t">
            <a:spAutoFit/>
          </a:bodyPr>
          <a:lstStyle/>
          <a:p>
            <a:pPr algn="l">
              <a:lnSpc>
                <a:spcPts val="2522"/>
              </a:lnSpc>
            </a:pPr>
            <a:r>
              <a:rPr lang="fr-FR" sz="1830" spc="179" dirty="0">
                <a:solidFill>
                  <a:srgbClr val="004380"/>
                </a:solidFill>
                <a:latin typeface="DM Sans" panose="020B0604020202020204" charset="0"/>
              </a:rPr>
              <a:t>F</a:t>
            </a:r>
            <a:r>
              <a:rPr lang="fr-FR" sz="1830" dirty="0">
                <a:solidFill>
                  <a:srgbClr val="004380"/>
                </a:solidFill>
                <a:latin typeface="DM Sans" panose="020B0604020202020204" charset="0"/>
              </a:rPr>
              <a:t>aire une mise à jour majeure pour le micro service de gestion de temps avec l’intégration de l’IOT</a:t>
            </a:r>
            <a:r>
              <a:rPr lang="en-US" sz="1830" spc="179" dirty="0">
                <a:solidFill>
                  <a:srgbClr val="004380"/>
                </a:solidFill>
                <a:latin typeface="DM Sans" panose="020B0604020202020204" charset="0"/>
              </a:rPr>
              <a:t>.</a:t>
            </a:r>
          </a:p>
        </p:txBody>
      </p:sp>
      <p:sp>
        <p:nvSpPr>
          <p:cNvPr id="25" name="TextBox 25"/>
          <p:cNvSpPr txBox="1"/>
          <p:nvPr/>
        </p:nvSpPr>
        <p:spPr>
          <a:xfrm>
            <a:off x="13434216" y="6512170"/>
            <a:ext cx="3634584" cy="1909433"/>
          </a:xfrm>
          <a:prstGeom prst="rect">
            <a:avLst/>
          </a:prstGeom>
        </p:spPr>
        <p:txBody>
          <a:bodyPr wrap="square" lIns="0" tIns="0" rIns="0" bIns="0" rtlCol="0" anchor="t">
            <a:spAutoFit/>
          </a:bodyPr>
          <a:lstStyle/>
          <a:p>
            <a:pPr algn="l">
              <a:lnSpc>
                <a:spcPts val="2522"/>
              </a:lnSpc>
            </a:pPr>
            <a:r>
              <a:rPr lang="fr-FR" sz="1800" b="0" i="0" u="none" strike="noStrike" dirty="0">
                <a:solidFill>
                  <a:srgbClr val="004380"/>
                </a:solidFill>
                <a:effectLst/>
                <a:latin typeface="DM Sans" panose="020B0604020202020204" charset="0"/>
              </a:rPr>
              <a:t>Intégrer le Deep Learning dans les différents parties en particulier le service de gestion de congés pour automatisé et facilite un peu plus l’acceptation et le refus des demandes de congés.</a:t>
            </a:r>
            <a:endParaRPr lang="en-US" sz="1827" spc="179" dirty="0">
              <a:solidFill>
                <a:srgbClr val="004380"/>
              </a:solidFill>
              <a:latin typeface="DM Sans" panose="020B0604020202020204" charset="0"/>
            </a:endParaRPr>
          </a:p>
        </p:txBody>
      </p:sp>
      <p:sp>
        <p:nvSpPr>
          <p:cNvPr id="29" name="TextBox 29"/>
          <p:cNvSpPr txBox="1"/>
          <p:nvPr/>
        </p:nvSpPr>
        <p:spPr>
          <a:xfrm>
            <a:off x="1028700" y="151627"/>
            <a:ext cx="10241228" cy="2128188"/>
          </a:xfrm>
          <a:prstGeom prst="rect">
            <a:avLst/>
          </a:prstGeom>
        </p:spPr>
        <p:txBody>
          <a:bodyPr lIns="0" tIns="0" rIns="0" bIns="0" rtlCol="0" anchor="t">
            <a:spAutoFit/>
          </a:bodyPr>
          <a:lstStyle/>
          <a:p>
            <a:pPr marL="0" lvl="0" indent="0" algn="l">
              <a:lnSpc>
                <a:spcPts val="8488"/>
              </a:lnSpc>
              <a:spcBef>
                <a:spcPct val="0"/>
              </a:spcBef>
            </a:pPr>
            <a:r>
              <a:rPr lang="en-US" sz="6063" spc="84">
                <a:solidFill>
                  <a:srgbClr val="2B26AD"/>
                </a:solidFill>
                <a:latin typeface="Now Heavy"/>
              </a:rPr>
              <a:t>CONCLUSION ET PERSPECTIVE</a:t>
            </a:r>
          </a:p>
        </p:txBody>
      </p:sp>
      <p:pic>
        <p:nvPicPr>
          <p:cNvPr id="31" name="Picture 30">
            <a:extLst>
              <a:ext uri="{FF2B5EF4-FFF2-40B4-BE49-F238E27FC236}">
                <a16:creationId xmlns:a16="http://schemas.microsoft.com/office/drawing/2014/main" id="{BA4245AF-6963-4E7C-923D-DF47D5A6955B}"/>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171995" y="4794541"/>
            <a:ext cx="2360295" cy="2296581"/>
          </a:xfrm>
          <a:prstGeom prst="rect">
            <a:avLst/>
          </a:prstGeom>
        </p:spPr>
      </p:pic>
      <p:pic>
        <p:nvPicPr>
          <p:cNvPr id="33" name="Picture 32">
            <a:extLst>
              <a:ext uri="{FF2B5EF4-FFF2-40B4-BE49-F238E27FC236}">
                <a16:creationId xmlns:a16="http://schemas.microsoft.com/office/drawing/2014/main" id="{F7100EFA-5C6F-4F2C-8115-FFF898773B83}"/>
              </a:ext>
            </a:extLst>
          </p:cNvPr>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1211916" y="3300491"/>
            <a:ext cx="1939717" cy="1953446"/>
          </a:xfrm>
          <a:prstGeom prst="rect">
            <a:avLst/>
          </a:prstGeom>
          <a:noFill/>
          <a:ln>
            <a:noFill/>
          </a:ln>
        </p:spPr>
      </p:pic>
      <p:pic>
        <p:nvPicPr>
          <p:cNvPr id="35" name="Picture 34">
            <a:extLst>
              <a:ext uri="{FF2B5EF4-FFF2-40B4-BE49-F238E27FC236}">
                <a16:creationId xmlns:a16="http://schemas.microsoft.com/office/drawing/2014/main" id="{8315DB1C-4022-41AC-895A-3F0DB271DA40}"/>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11316951" y="6703071"/>
            <a:ext cx="1693903" cy="1693903"/>
          </a:xfrm>
          <a:prstGeom prst="rect">
            <a:avLst/>
          </a:prstGeom>
        </p:spPr>
      </p:pic>
      <p:sp>
        <p:nvSpPr>
          <p:cNvPr id="27" name="TextBox 26">
            <a:extLst>
              <a:ext uri="{FF2B5EF4-FFF2-40B4-BE49-F238E27FC236}">
                <a16:creationId xmlns:a16="http://schemas.microsoft.com/office/drawing/2014/main" id="{33741080-06CB-4F67-A4D7-D4E9227DDACC}"/>
              </a:ext>
            </a:extLst>
          </p:cNvPr>
          <p:cNvSpPr txBox="1"/>
          <p:nvPr/>
        </p:nvSpPr>
        <p:spPr>
          <a:xfrm>
            <a:off x="17526000" y="9563100"/>
            <a:ext cx="533400" cy="461665"/>
          </a:xfrm>
          <a:prstGeom prst="rect">
            <a:avLst/>
          </a:prstGeom>
          <a:noFill/>
        </p:spPr>
        <p:txBody>
          <a:bodyPr wrap="square" rtlCol="0">
            <a:spAutoFit/>
          </a:bodyPr>
          <a:lstStyle/>
          <a:p>
            <a:r>
              <a:rPr lang="en-US" sz="2400" b="1" dirty="0">
                <a:solidFill>
                  <a:schemeClr val="bg1"/>
                </a:solidFill>
              </a:rPr>
              <a:t>13</a:t>
            </a:r>
            <a:endParaRPr lang="en-US" b="1"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Freeform 2"/>
          <p:cNvSpPr/>
          <p:nvPr/>
        </p:nvSpPr>
        <p:spPr>
          <a:xfrm>
            <a:off x="-5208716" y="-4700899"/>
            <a:ext cx="21072890" cy="14751023"/>
          </a:xfrm>
          <a:custGeom>
            <a:avLst/>
            <a:gdLst/>
            <a:ahLst/>
            <a:cxnLst/>
            <a:rect l="l" t="t" r="r" b="b"/>
            <a:pathLst>
              <a:path w="21072890" h="14751023">
                <a:moveTo>
                  <a:pt x="0" y="0"/>
                </a:moveTo>
                <a:lnTo>
                  <a:pt x="21072890" y="0"/>
                </a:lnTo>
                <a:lnTo>
                  <a:pt x="21072890" y="14751023"/>
                </a:lnTo>
                <a:lnTo>
                  <a:pt x="0" y="14751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217526" y="3301418"/>
            <a:ext cx="6648518" cy="3474998"/>
          </a:xfrm>
          <a:prstGeom prst="rect">
            <a:avLst/>
          </a:prstGeom>
        </p:spPr>
        <p:txBody>
          <a:bodyPr lIns="0" tIns="0" rIns="0" bIns="0" rtlCol="0" anchor="t">
            <a:spAutoFit/>
          </a:bodyPr>
          <a:lstStyle/>
          <a:p>
            <a:pPr marL="0" lvl="0" indent="0" algn="ctr">
              <a:lnSpc>
                <a:spcPts val="9224"/>
              </a:lnSpc>
              <a:spcBef>
                <a:spcPct val="0"/>
              </a:spcBef>
            </a:pPr>
            <a:r>
              <a:rPr lang="en-US" sz="6589" spc="92">
                <a:solidFill>
                  <a:srgbClr val="FFFBFB"/>
                </a:solidFill>
                <a:latin typeface="Now Heavy"/>
              </a:rPr>
              <a:t>MERCI POUR VOTRE ATTENTION!</a:t>
            </a:r>
          </a:p>
        </p:txBody>
      </p:sp>
      <p:sp>
        <p:nvSpPr>
          <p:cNvPr id="4" name="TextBox 3">
            <a:extLst>
              <a:ext uri="{FF2B5EF4-FFF2-40B4-BE49-F238E27FC236}">
                <a16:creationId xmlns:a16="http://schemas.microsoft.com/office/drawing/2014/main" id="{4FDACBAB-02AF-4A4C-9F4D-F30C68B0DDF3}"/>
              </a:ext>
            </a:extLst>
          </p:cNvPr>
          <p:cNvSpPr txBox="1"/>
          <p:nvPr/>
        </p:nvSpPr>
        <p:spPr>
          <a:xfrm>
            <a:off x="17526000" y="9563100"/>
            <a:ext cx="533400" cy="461665"/>
          </a:xfrm>
          <a:prstGeom prst="rect">
            <a:avLst/>
          </a:prstGeom>
          <a:noFill/>
        </p:spPr>
        <p:txBody>
          <a:bodyPr wrap="square" rtlCol="0">
            <a:spAutoFit/>
          </a:bodyPr>
          <a:lstStyle/>
          <a:p>
            <a:r>
              <a:rPr lang="en-US" sz="2400" b="1"/>
              <a:t>14</a:t>
            </a: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32111" y="5925172"/>
            <a:ext cx="11609711" cy="7831278"/>
          </a:xfrm>
          <a:custGeom>
            <a:avLst/>
            <a:gdLst/>
            <a:ahLst/>
            <a:cxnLst/>
            <a:rect l="l" t="t" r="r" b="b"/>
            <a:pathLst>
              <a:path w="11609711" h="7831278">
                <a:moveTo>
                  <a:pt x="0" y="0"/>
                </a:moveTo>
                <a:lnTo>
                  <a:pt x="11609711" y="0"/>
                </a:lnTo>
                <a:lnTo>
                  <a:pt x="11609711" y="7831278"/>
                </a:lnTo>
                <a:lnTo>
                  <a:pt x="0" y="78312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50438">
            <a:off x="4288065" y="-8119321"/>
            <a:ext cx="17741953" cy="14580659"/>
          </a:xfrm>
          <a:custGeom>
            <a:avLst/>
            <a:gdLst/>
            <a:ahLst/>
            <a:cxnLst/>
            <a:rect l="l" t="t" r="r" b="b"/>
            <a:pathLst>
              <a:path w="17741953" h="14580659">
                <a:moveTo>
                  <a:pt x="0" y="0"/>
                </a:moveTo>
                <a:lnTo>
                  <a:pt x="17741953" y="0"/>
                </a:lnTo>
                <a:lnTo>
                  <a:pt x="17741953" y="14580659"/>
                </a:lnTo>
                <a:lnTo>
                  <a:pt x="0" y="145806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8922420" y="1590228"/>
            <a:ext cx="7523278" cy="993979"/>
          </a:xfrm>
          <a:prstGeom prst="rect">
            <a:avLst/>
          </a:prstGeom>
        </p:spPr>
        <p:txBody>
          <a:bodyPr lIns="0" tIns="0" rIns="0" bIns="0" rtlCol="0" anchor="t">
            <a:spAutoFit/>
          </a:bodyPr>
          <a:lstStyle/>
          <a:p>
            <a:pPr algn="ctr">
              <a:lnSpc>
                <a:spcPts val="7333"/>
              </a:lnSpc>
            </a:pPr>
            <a:r>
              <a:rPr lang="en-US" sz="7333" spc="307">
                <a:solidFill>
                  <a:srgbClr val="FFFBFB"/>
                </a:solidFill>
                <a:latin typeface="Now Heavy"/>
              </a:rPr>
              <a:t>SOMMAIRE</a:t>
            </a:r>
          </a:p>
        </p:txBody>
      </p:sp>
      <p:sp>
        <p:nvSpPr>
          <p:cNvPr id="5" name="TextBox 5"/>
          <p:cNvSpPr txBox="1"/>
          <p:nvPr/>
        </p:nvSpPr>
        <p:spPr>
          <a:xfrm>
            <a:off x="2919763" y="3050607"/>
            <a:ext cx="937219" cy="720172"/>
          </a:xfrm>
          <a:prstGeom prst="rect">
            <a:avLst/>
          </a:prstGeom>
        </p:spPr>
        <p:txBody>
          <a:bodyPr lIns="0" tIns="0" rIns="0" bIns="0" rtlCol="0" anchor="t">
            <a:spAutoFit/>
          </a:bodyPr>
          <a:lstStyle/>
          <a:p>
            <a:pPr algn="ctr">
              <a:lnSpc>
                <a:spcPts val="5980"/>
              </a:lnSpc>
            </a:pPr>
            <a:r>
              <a:rPr lang="en-US" sz="4271">
                <a:solidFill>
                  <a:srgbClr val="2B26AD"/>
                </a:solidFill>
                <a:latin typeface="DM Sans Bold"/>
              </a:rPr>
              <a:t>01</a:t>
            </a:r>
          </a:p>
        </p:txBody>
      </p:sp>
      <p:sp>
        <p:nvSpPr>
          <p:cNvPr id="6" name="TextBox 6"/>
          <p:cNvSpPr txBox="1"/>
          <p:nvPr/>
        </p:nvSpPr>
        <p:spPr>
          <a:xfrm>
            <a:off x="2919763" y="3847727"/>
            <a:ext cx="937219" cy="720172"/>
          </a:xfrm>
          <a:prstGeom prst="rect">
            <a:avLst/>
          </a:prstGeom>
        </p:spPr>
        <p:txBody>
          <a:bodyPr lIns="0" tIns="0" rIns="0" bIns="0" rtlCol="0" anchor="t">
            <a:spAutoFit/>
          </a:bodyPr>
          <a:lstStyle/>
          <a:p>
            <a:pPr algn="ctr">
              <a:lnSpc>
                <a:spcPts val="5980"/>
              </a:lnSpc>
            </a:pPr>
            <a:r>
              <a:rPr lang="en-US" sz="4271">
                <a:solidFill>
                  <a:srgbClr val="2B26AD"/>
                </a:solidFill>
                <a:latin typeface="DM Sans Bold"/>
              </a:rPr>
              <a:t>02</a:t>
            </a:r>
          </a:p>
        </p:txBody>
      </p:sp>
      <p:sp>
        <p:nvSpPr>
          <p:cNvPr id="7" name="TextBox 7"/>
          <p:cNvSpPr txBox="1"/>
          <p:nvPr/>
        </p:nvSpPr>
        <p:spPr>
          <a:xfrm>
            <a:off x="2919763" y="4728884"/>
            <a:ext cx="937219" cy="720172"/>
          </a:xfrm>
          <a:prstGeom prst="rect">
            <a:avLst/>
          </a:prstGeom>
        </p:spPr>
        <p:txBody>
          <a:bodyPr lIns="0" tIns="0" rIns="0" bIns="0" rtlCol="0" anchor="t">
            <a:spAutoFit/>
          </a:bodyPr>
          <a:lstStyle/>
          <a:p>
            <a:pPr algn="ctr">
              <a:lnSpc>
                <a:spcPts val="5980"/>
              </a:lnSpc>
            </a:pPr>
            <a:r>
              <a:rPr lang="en-US" sz="4271">
                <a:solidFill>
                  <a:srgbClr val="2B26AD"/>
                </a:solidFill>
                <a:latin typeface="DM Sans Bold"/>
              </a:rPr>
              <a:t>03</a:t>
            </a:r>
          </a:p>
        </p:txBody>
      </p:sp>
      <p:sp>
        <p:nvSpPr>
          <p:cNvPr id="8" name="TextBox 8"/>
          <p:cNvSpPr txBox="1"/>
          <p:nvPr/>
        </p:nvSpPr>
        <p:spPr>
          <a:xfrm>
            <a:off x="2919763" y="5526003"/>
            <a:ext cx="937219" cy="720172"/>
          </a:xfrm>
          <a:prstGeom prst="rect">
            <a:avLst/>
          </a:prstGeom>
        </p:spPr>
        <p:txBody>
          <a:bodyPr lIns="0" tIns="0" rIns="0" bIns="0" rtlCol="0" anchor="t">
            <a:spAutoFit/>
          </a:bodyPr>
          <a:lstStyle/>
          <a:p>
            <a:pPr algn="ctr">
              <a:lnSpc>
                <a:spcPts val="5980"/>
              </a:lnSpc>
            </a:pPr>
            <a:r>
              <a:rPr lang="en-US" sz="4271">
                <a:solidFill>
                  <a:srgbClr val="2B26AD"/>
                </a:solidFill>
                <a:latin typeface="DM Sans Bold"/>
              </a:rPr>
              <a:t>04</a:t>
            </a:r>
          </a:p>
        </p:txBody>
      </p:sp>
      <p:sp>
        <p:nvSpPr>
          <p:cNvPr id="9" name="TextBox 9"/>
          <p:cNvSpPr txBox="1"/>
          <p:nvPr/>
        </p:nvSpPr>
        <p:spPr>
          <a:xfrm>
            <a:off x="2939364" y="6318380"/>
            <a:ext cx="937219" cy="720172"/>
          </a:xfrm>
          <a:prstGeom prst="rect">
            <a:avLst/>
          </a:prstGeom>
        </p:spPr>
        <p:txBody>
          <a:bodyPr lIns="0" tIns="0" rIns="0" bIns="0" rtlCol="0" anchor="t">
            <a:spAutoFit/>
          </a:bodyPr>
          <a:lstStyle/>
          <a:p>
            <a:pPr algn="ctr">
              <a:lnSpc>
                <a:spcPts val="5980"/>
              </a:lnSpc>
            </a:pPr>
            <a:r>
              <a:rPr lang="en-US" sz="4271">
                <a:solidFill>
                  <a:srgbClr val="2B26AD"/>
                </a:solidFill>
                <a:latin typeface="DM Sans Bold"/>
              </a:rPr>
              <a:t>05</a:t>
            </a:r>
          </a:p>
        </p:txBody>
      </p:sp>
      <p:sp>
        <p:nvSpPr>
          <p:cNvPr id="10" name="TextBox 10"/>
          <p:cNvSpPr txBox="1"/>
          <p:nvPr/>
        </p:nvSpPr>
        <p:spPr>
          <a:xfrm>
            <a:off x="2939364" y="7149344"/>
            <a:ext cx="937219" cy="720172"/>
          </a:xfrm>
          <a:prstGeom prst="rect">
            <a:avLst/>
          </a:prstGeom>
        </p:spPr>
        <p:txBody>
          <a:bodyPr lIns="0" tIns="0" rIns="0" bIns="0" rtlCol="0" anchor="t">
            <a:spAutoFit/>
          </a:bodyPr>
          <a:lstStyle/>
          <a:p>
            <a:pPr algn="ctr">
              <a:lnSpc>
                <a:spcPts val="5980"/>
              </a:lnSpc>
            </a:pPr>
            <a:r>
              <a:rPr lang="en-US" sz="4271">
                <a:solidFill>
                  <a:srgbClr val="2B26AD"/>
                </a:solidFill>
                <a:latin typeface="DM Sans Bold"/>
              </a:rPr>
              <a:t>06</a:t>
            </a:r>
          </a:p>
        </p:txBody>
      </p:sp>
      <p:sp>
        <p:nvSpPr>
          <p:cNvPr id="11" name="TextBox 11"/>
          <p:cNvSpPr txBox="1"/>
          <p:nvPr/>
        </p:nvSpPr>
        <p:spPr>
          <a:xfrm>
            <a:off x="2939364" y="7999637"/>
            <a:ext cx="937219" cy="720172"/>
          </a:xfrm>
          <a:prstGeom prst="rect">
            <a:avLst/>
          </a:prstGeom>
        </p:spPr>
        <p:txBody>
          <a:bodyPr lIns="0" tIns="0" rIns="0" bIns="0" rtlCol="0" anchor="t">
            <a:spAutoFit/>
          </a:bodyPr>
          <a:lstStyle/>
          <a:p>
            <a:pPr algn="ctr">
              <a:lnSpc>
                <a:spcPts val="5980"/>
              </a:lnSpc>
            </a:pPr>
            <a:r>
              <a:rPr lang="en-US" sz="4271">
                <a:solidFill>
                  <a:srgbClr val="2B26AD"/>
                </a:solidFill>
                <a:latin typeface="DM Sans Bold"/>
              </a:rPr>
              <a:t>07</a:t>
            </a:r>
          </a:p>
        </p:txBody>
      </p:sp>
      <p:sp>
        <p:nvSpPr>
          <p:cNvPr id="12" name="TextBox 12"/>
          <p:cNvSpPr txBox="1"/>
          <p:nvPr/>
        </p:nvSpPr>
        <p:spPr>
          <a:xfrm>
            <a:off x="4295841" y="3225235"/>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rPr>
              <a:t>INTRODUCTION</a:t>
            </a:r>
          </a:p>
        </p:txBody>
      </p:sp>
      <p:sp>
        <p:nvSpPr>
          <p:cNvPr id="13" name="TextBox 13"/>
          <p:cNvSpPr txBox="1"/>
          <p:nvPr/>
        </p:nvSpPr>
        <p:spPr>
          <a:xfrm>
            <a:off x="4295841" y="4019452"/>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PROBLÈMATIQUE</a:t>
            </a:r>
          </a:p>
        </p:txBody>
      </p:sp>
      <p:sp>
        <p:nvSpPr>
          <p:cNvPr id="14" name="TextBox 14"/>
          <p:cNvSpPr txBox="1"/>
          <p:nvPr/>
        </p:nvSpPr>
        <p:spPr>
          <a:xfrm>
            <a:off x="4295841" y="4939543"/>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SOLUTION PROPOSÉE</a:t>
            </a:r>
          </a:p>
        </p:txBody>
      </p:sp>
      <p:sp>
        <p:nvSpPr>
          <p:cNvPr id="15" name="TextBox 15"/>
          <p:cNvSpPr txBox="1"/>
          <p:nvPr/>
        </p:nvSpPr>
        <p:spPr>
          <a:xfrm>
            <a:off x="4295841" y="573376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CHOIX TECHNOLOGIQUES</a:t>
            </a:r>
          </a:p>
        </p:txBody>
      </p:sp>
      <p:sp>
        <p:nvSpPr>
          <p:cNvPr id="16" name="TextBox 16"/>
          <p:cNvSpPr txBox="1"/>
          <p:nvPr/>
        </p:nvSpPr>
        <p:spPr>
          <a:xfrm>
            <a:off x="4295841" y="653460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CONCEPTION</a:t>
            </a:r>
          </a:p>
        </p:txBody>
      </p:sp>
      <p:sp>
        <p:nvSpPr>
          <p:cNvPr id="17" name="TextBox 17"/>
          <p:cNvSpPr txBox="1"/>
          <p:nvPr/>
        </p:nvSpPr>
        <p:spPr>
          <a:xfrm>
            <a:off x="4295841" y="7326981"/>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rPr>
              <a:t>RÉALISATION</a:t>
            </a:r>
          </a:p>
        </p:txBody>
      </p:sp>
      <p:sp>
        <p:nvSpPr>
          <p:cNvPr id="18" name="TextBox 18"/>
          <p:cNvSpPr txBox="1"/>
          <p:nvPr/>
        </p:nvSpPr>
        <p:spPr>
          <a:xfrm>
            <a:off x="4295841" y="8171362"/>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CONCLUSION ET PERSPECTIVE</a:t>
            </a:r>
          </a:p>
        </p:txBody>
      </p:sp>
      <p:sp>
        <p:nvSpPr>
          <p:cNvPr id="19" name="Freeform 19"/>
          <p:cNvSpPr/>
          <p:nvPr/>
        </p:nvSpPr>
        <p:spPr>
          <a:xfrm>
            <a:off x="-3454158" y="4191908"/>
            <a:ext cx="4482858" cy="3684094"/>
          </a:xfrm>
          <a:custGeom>
            <a:avLst/>
            <a:gdLst/>
            <a:ahLst/>
            <a:cxnLst/>
            <a:rect l="l" t="t" r="r" b="b"/>
            <a:pathLst>
              <a:path w="4482858" h="3684094">
                <a:moveTo>
                  <a:pt x="0" y="0"/>
                </a:moveTo>
                <a:lnTo>
                  <a:pt x="4482858" y="0"/>
                </a:lnTo>
                <a:lnTo>
                  <a:pt x="4482858" y="3684095"/>
                </a:lnTo>
                <a:lnTo>
                  <a:pt x="0" y="36840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9542076">
            <a:off x="13682335" y="-1566530"/>
            <a:ext cx="8638815" cy="5811567"/>
          </a:xfrm>
          <a:custGeom>
            <a:avLst/>
            <a:gdLst/>
            <a:ahLst/>
            <a:cxnLst/>
            <a:rect l="l" t="t" r="r" b="b"/>
            <a:pathLst>
              <a:path w="8638815" h="5811567">
                <a:moveTo>
                  <a:pt x="0" y="0"/>
                </a:moveTo>
                <a:lnTo>
                  <a:pt x="8638816" y="0"/>
                </a:lnTo>
                <a:lnTo>
                  <a:pt x="8638816" y="5811567"/>
                </a:lnTo>
                <a:lnTo>
                  <a:pt x="0" y="5811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7987067">
            <a:off x="-3063226" y="7146102"/>
            <a:ext cx="7746525" cy="5211299"/>
          </a:xfrm>
          <a:custGeom>
            <a:avLst/>
            <a:gdLst/>
            <a:ahLst/>
            <a:cxnLst/>
            <a:rect l="l" t="t" r="r" b="b"/>
            <a:pathLst>
              <a:path w="7746525" h="5211299">
                <a:moveTo>
                  <a:pt x="0" y="0"/>
                </a:moveTo>
                <a:lnTo>
                  <a:pt x="7746524" y="0"/>
                </a:lnTo>
                <a:lnTo>
                  <a:pt x="7746524" y="5211298"/>
                </a:lnTo>
                <a:lnTo>
                  <a:pt x="0" y="52112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2278010" y="1089628"/>
            <a:ext cx="7574663" cy="1093890"/>
          </a:xfrm>
          <a:prstGeom prst="rect">
            <a:avLst/>
          </a:prstGeom>
        </p:spPr>
        <p:txBody>
          <a:bodyPr lIns="0" tIns="0" rIns="0" bIns="0" rtlCol="0" anchor="t">
            <a:spAutoFit/>
          </a:bodyPr>
          <a:lstStyle/>
          <a:p>
            <a:pPr marL="0" lvl="0" indent="0" algn="l">
              <a:lnSpc>
                <a:spcPts val="8901"/>
              </a:lnSpc>
              <a:spcBef>
                <a:spcPct val="0"/>
              </a:spcBef>
            </a:pPr>
            <a:r>
              <a:rPr lang="en-US" sz="6358" spc="591">
                <a:solidFill>
                  <a:srgbClr val="2B26AD"/>
                </a:solidFill>
                <a:latin typeface="Now Heavy"/>
              </a:rPr>
              <a:t>INTRODUCTION</a:t>
            </a:r>
          </a:p>
        </p:txBody>
      </p:sp>
      <p:sp>
        <p:nvSpPr>
          <p:cNvPr id="7" name="TextBox 7"/>
          <p:cNvSpPr txBox="1"/>
          <p:nvPr/>
        </p:nvSpPr>
        <p:spPr>
          <a:xfrm>
            <a:off x="2624287" y="4574462"/>
            <a:ext cx="7017486" cy="1707146"/>
          </a:xfrm>
          <a:prstGeom prst="rect">
            <a:avLst/>
          </a:prstGeom>
        </p:spPr>
        <p:txBody>
          <a:bodyPr lIns="0" tIns="0" rIns="0" bIns="0" rtlCol="0" anchor="t">
            <a:spAutoFit/>
          </a:bodyPr>
          <a:lstStyle/>
          <a:p>
            <a:pPr algn="l">
              <a:lnSpc>
                <a:spcPts val="2743"/>
              </a:lnSpc>
            </a:pPr>
            <a:r>
              <a:rPr lang="en-US" sz="1988" spc="194" dirty="0">
                <a:solidFill>
                  <a:srgbClr val="004380"/>
                </a:solidFill>
                <a:latin typeface="DM Sans"/>
              </a:rPr>
              <a:t>AREA Consulting </a:t>
            </a:r>
            <a:r>
              <a:rPr lang="en-US" sz="1988" spc="194" dirty="0" err="1">
                <a:solidFill>
                  <a:srgbClr val="004380"/>
                </a:solidFill>
                <a:latin typeface="DM Sans"/>
              </a:rPr>
              <a:t>est</a:t>
            </a:r>
            <a:r>
              <a:rPr lang="en-US" sz="1988" spc="194" dirty="0">
                <a:solidFill>
                  <a:srgbClr val="004380"/>
                </a:solidFill>
                <a:latin typeface="DM Sans"/>
              </a:rPr>
              <a:t> un cabinet de conseil </a:t>
            </a:r>
            <a:r>
              <a:rPr lang="en-US" sz="1988" spc="194" dirty="0" err="1">
                <a:solidFill>
                  <a:srgbClr val="004380"/>
                </a:solidFill>
                <a:latin typeface="DM Sans"/>
              </a:rPr>
              <a:t>opérationnel</a:t>
            </a:r>
            <a:r>
              <a:rPr lang="en-US" sz="1988" spc="194" dirty="0">
                <a:solidFill>
                  <a:srgbClr val="004380"/>
                </a:solidFill>
                <a:latin typeface="DM Sans"/>
              </a:rPr>
              <a:t> </a:t>
            </a:r>
            <a:r>
              <a:rPr lang="en-US" sz="1988" spc="194" dirty="0" err="1">
                <a:solidFill>
                  <a:srgbClr val="004380"/>
                </a:solidFill>
                <a:latin typeface="DM Sans"/>
              </a:rPr>
              <a:t>dont</a:t>
            </a:r>
            <a:r>
              <a:rPr lang="en-US" sz="1988" spc="194" dirty="0">
                <a:solidFill>
                  <a:srgbClr val="004380"/>
                </a:solidFill>
                <a:latin typeface="DM Sans"/>
              </a:rPr>
              <a:t> la mission </a:t>
            </a:r>
            <a:r>
              <a:rPr lang="en-US" sz="1988" spc="194" dirty="0" err="1">
                <a:solidFill>
                  <a:srgbClr val="004380"/>
                </a:solidFill>
                <a:latin typeface="DM Sans"/>
              </a:rPr>
              <a:t>est</a:t>
            </a:r>
            <a:r>
              <a:rPr lang="en-US" sz="1988" spc="194" dirty="0">
                <a:solidFill>
                  <a:srgbClr val="004380"/>
                </a:solidFill>
                <a:latin typeface="DM Sans"/>
              </a:rPr>
              <a:t> </a:t>
            </a:r>
            <a:r>
              <a:rPr lang="en-US" sz="1988" spc="194" dirty="0" err="1">
                <a:solidFill>
                  <a:srgbClr val="004380"/>
                </a:solidFill>
                <a:latin typeface="DM Sans"/>
              </a:rPr>
              <a:t>d’accompagner</a:t>
            </a:r>
            <a:r>
              <a:rPr lang="en-US" sz="1988" spc="194" dirty="0">
                <a:solidFill>
                  <a:srgbClr val="004380"/>
                </a:solidFill>
                <a:latin typeface="DM Sans"/>
              </a:rPr>
              <a:t> les </a:t>
            </a:r>
            <a:r>
              <a:rPr lang="en-US" sz="1988" spc="194" dirty="0" err="1">
                <a:solidFill>
                  <a:srgbClr val="004380"/>
                </a:solidFill>
                <a:latin typeface="DM Sans"/>
              </a:rPr>
              <a:t>entreprises</a:t>
            </a:r>
            <a:r>
              <a:rPr lang="en-US" sz="1988" spc="194" dirty="0">
                <a:solidFill>
                  <a:srgbClr val="004380"/>
                </a:solidFill>
                <a:latin typeface="DM Sans"/>
              </a:rPr>
              <a:t> et les </a:t>
            </a:r>
            <a:r>
              <a:rPr lang="en-US" sz="1988" spc="194" dirty="0" err="1">
                <a:solidFill>
                  <a:srgbClr val="004380"/>
                </a:solidFill>
                <a:latin typeface="DM Sans"/>
              </a:rPr>
              <a:t>organisations</a:t>
            </a:r>
            <a:r>
              <a:rPr lang="en-US" sz="1988" spc="194" dirty="0">
                <a:solidFill>
                  <a:srgbClr val="004380"/>
                </a:solidFill>
                <a:latin typeface="DM Sans"/>
              </a:rPr>
              <a:t> dans la </a:t>
            </a:r>
            <a:r>
              <a:rPr lang="en-US" sz="1988" spc="194" dirty="0" err="1">
                <a:solidFill>
                  <a:srgbClr val="004380"/>
                </a:solidFill>
                <a:latin typeface="DM Sans"/>
              </a:rPr>
              <a:t>définition</a:t>
            </a:r>
            <a:r>
              <a:rPr lang="en-US" sz="1988" spc="194" dirty="0">
                <a:solidFill>
                  <a:srgbClr val="004380"/>
                </a:solidFill>
                <a:latin typeface="DM Sans"/>
              </a:rPr>
              <a:t> et la mise </a:t>
            </a:r>
            <a:r>
              <a:rPr lang="en-US" sz="1988" spc="194" dirty="0" err="1">
                <a:solidFill>
                  <a:srgbClr val="004380"/>
                </a:solidFill>
                <a:latin typeface="DM Sans"/>
              </a:rPr>
              <a:t>en</a:t>
            </a:r>
            <a:r>
              <a:rPr lang="en-US" sz="1988" spc="194" dirty="0">
                <a:solidFill>
                  <a:srgbClr val="004380"/>
                </a:solidFill>
                <a:latin typeface="DM Sans"/>
              </a:rPr>
              <a:t> </a:t>
            </a:r>
            <a:r>
              <a:rPr lang="en-US" sz="1988" spc="194" dirty="0" err="1">
                <a:solidFill>
                  <a:srgbClr val="004380"/>
                </a:solidFill>
                <a:latin typeface="DM Sans"/>
              </a:rPr>
              <a:t>œuvre</a:t>
            </a:r>
            <a:r>
              <a:rPr lang="en-US" sz="1988" spc="194" dirty="0">
                <a:solidFill>
                  <a:srgbClr val="004380"/>
                </a:solidFill>
                <a:latin typeface="DM Sans"/>
              </a:rPr>
              <a:t> de </a:t>
            </a:r>
            <a:r>
              <a:rPr lang="en-US" sz="1988" spc="194" dirty="0" err="1">
                <a:solidFill>
                  <a:srgbClr val="004380"/>
                </a:solidFill>
                <a:latin typeface="DM Sans"/>
              </a:rPr>
              <a:t>leurs</a:t>
            </a:r>
            <a:r>
              <a:rPr lang="en-US" sz="1988" spc="194" dirty="0">
                <a:solidFill>
                  <a:srgbClr val="004380"/>
                </a:solidFill>
                <a:latin typeface="DM Sans"/>
              </a:rPr>
              <a:t> </a:t>
            </a:r>
            <a:r>
              <a:rPr lang="en-US" sz="1988" spc="194" dirty="0" err="1">
                <a:solidFill>
                  <a:srgbClr val="004380"/>
                </a:solidFill>
                <a:latin typeface="DM Sans"/>
              </a:rPr>
              <a:t>projets</a:t>
            </a:r>
            <a:r>
              <a:rPr lang="en-US" sz="1988" spc="194" dirty="0">
                <a:solidFill>
                  <a:srgbClr val="004380"/>
                </a:solidFill>
                <a:latin typeface="DM Sans"/>
              </a:rPr>
              <a:t> de transformation.</a:t>
            </a:r>
          </a:p>
        </p:txBody>
      </p:sp>
      <p:pic>
        <p:nvPicPr>
          <p:cNvPr id="9" name="Picture 8">
            <a:extLst>
              <a:ext uri="{FF2B5EF4-FFF2-40B4-BE49-F238E27FC236}">
                <a16:creationId xmlns:a16="http://schemas.microsoft.com/office/drawing/2014/main" id="{A3AB7CEA-5E27-4FE4-9943-08510C76AFFE}"/>
              </a:ext>
            </a:extLst>
          </p:cNvPr>
          <p:cNvPicPr>
            <a:picLocks noChangeAspect="1"/>
          </p:cNvPicPr>
          <p:nvPr/>
        </p:nvPicPr>
        <p:blipFill rotWithShape="1">
          <a:blip r:embed="rId5">
            <a:extLst>
              <a:ext uri="{28A0092B-C50C-407E-A947-70E740481C1C}">
                <a14:useLocalDpi xmlns:a14="http://schemas.microsoft.com/office/drawing/2010/main" val="0"/>
              </a:ext>
            </a:extLst>
          </a:blip>
          <a:srcRect l="9108" t="9936" r="6891" b="6977"/>
          <a:stretch/>
        </p:blipFill>
        <p:spPr>
          <a:xfrm>
            <a:off x="9852673" y="3388366"/>
            <a:ext cx="6324600" cy="4419601"/>
          </a:xfrm>
          <a:prstGeom prst="rect">
            <a:avLst/>
          </a:prstGeom>
        </p:spPr>
      </p:pic>
      <p:sp>
        <p:nvSpPr>
          <p:cNvPr id="2" name="TextBox 1">
            <a:extLst>
              <a:ext uri="{FF2B5EF4-FFF2-40B4-BE49-F238E27FC236}">
                <a16:creationId xmlns:a16="http://schemas.microsoft.com/office/drawing/2014/main" id="{144F83D3-D083-48A3-A239-E9E7684BF685}"/>
              </a:ext>
            </a:extLst>
          </p:cNvPr>
          <p:cNvSpPr txBox="1"/>
          <p:nvPr/>
        </p:nvSpPr>
        <p:spPr>
          <a:xfrm>
            <a:off x="17526000" y="9563100"/>
            <a:ext cx="304800" cy="461665"/>
          </a:xfrm>
          <a:prstGeom prst="rect">
            <a:avLst/>
          </a:prstGeom>
          <a:noFill/>
        </p:spPr>
        <p:txBody>
          <a:bodyPr wrap="square" rtlCol="0">
            <a:spAutoFit/>
          </a:bodyPr>
          <a:lstStyle/>
          <a:p>
            <a:r>
              <a:rPr lang="en-US" sz="2400" b="1" dirty="0"/>
              <a:t>3</a:t>
            </a: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3" name="Freeform 3"/>
          <p:cNvSpPr/>
          <p:nvPr/>
        </p:nvSpPr>
        <p:spPr>
          <a:xfrm>
            <a:off x="10797620" y="351793"/>
            <a:ext cx="6936861" cy="9510889"/>
          </a:xfrm>
          <a:custGeom>
            <a:avLst/>
            <a:gdLst/>
            <a:ahLst/>
            <a:cxnLst/>
            <a:rect l="l" t="t" r="r" b="b"/>
            <a:pathLst>
              <a:path w="6936861" h="9510889">
                <a:moveTo>
                  <a:pt x="0" y="0"/>
                </a:moveTo>
                <a:lnTo>
                  <a:pt x="6936861" y="0"/>
                </a:lnTo>
                <a:lnTo>
                  <a:pt x="6936861" y="9510889"/>
                </a:lnTo>
                <a:lnTo>
                  <a:pt x="0" y="9510889"/>
                </a:lnTo>
                <a:lnTo>
                  <a:pt x="0" y="0"/>
                </a:lnTo>
                <a:close/>
              </a:path>
            </a:pathLst>
          </a:custGeom>
          <a:blipFill>
            <a:blip r:embed="rId4"/>
            <a:stretch>
              <a:fillRect l="-98003" r="-7784"/>
            </a:stretch>
          </a:blipFill>
        </p:spPr>
        <p:txBody>
          <a:bodyPr/>
          <a:lstStyle/>
          <a:p>
            <a:endParaRPr lang="en-US"/>
          </a:p>
        </p:txBody>
      </p:sp>
      <p:grpSp>
        <p:nvGrpSpPr>
          <p:cNvPr id="4" name="Group 4"/>
          <p:cNvGrpSpPr/>
          <p:nvPr/>
        </p:nvGrpSpPr>
        <p:grpSpPr>
          <a:xfrm>
            <a:off x="2232017" y="2878863"/>
            <a:ext cx="9033215" cy="6636948"/>
            <a:chOff x="0" y="0"/>
            <a:chExt cx="2379118" cy="1373109"/>
          </a:xfrm>
        </p:grpSpPr>
        <p:sp>
          <p:nvSpPr>
            <p:cNvPr id="5" name="Freeform 5"/>
            <p:cNvSpPr/>
            <p:nvPr/>
          </p:nvSpPr>
          <p:spPr>
            <a:xfrm>
              <a:off x="0" y="0"/>
              <a:ext cx="2379118" cy="1373109"/>
            </a:xfrm>
            <a:custGeom>
              <a:avLst/>
              <a:gdLst/>
              <a:ahLst/>
              <a:cxnLst/>
              <a:rect l="l" t="t" r="r" b="b"/>
              <a:pathLst>
                <a:path w="2379118" h="1373109">
                  <a:moveTo>
                    <a:pt x="24854" y="0"/>
                  </a:moveTo>
                  <a:lnTo>
                    <a:pt x="2354264" y="0"/>
                  </a:lnTo>
                  <a:cubicBezTo>
                    <a:pt x="2367991" y="0"/>
                    <a:pt x="2379118" y="11128"/>
                    <a:pt x="2379118" y="24854"/>
                  </a:cubicBezTo>
                  <a:lnTo>
                    <a:pt x="2379118" y="1348255"/>
                  </a:lnTo>
                  <a:cubicBezTo>
                    <a:pt x="2379118" y="1361981"/>
                    <a:pt x="2367991" y="1373109"/>
                    <a:pt x="2354264" y="1373109"/>
                  </a:cubicBezTo>
                  <a:lnTo>
                    <a:pt x="24854" y="1373109"/>
                  </a:lnTo>
                  <a:cubicBezTo>
                    <a:pt x="11128" y="1373109"/>
                    <a:pt x="0" y="1361981"/>
                    <a:pt x="0" y="1348255"/>
                  </a:cubicBezTo>
                  <a:lnTo>
                    <a:pt x="0" y="24854"/>
                  </a:lnTo>
                  <a:cubicBezTo>
                    <a:pt x="0" y="11128"/>
                    <a:pt x="11128" y="0"/>
                    <a:pt x="24854" y="0"/>
                  </a:cubicBezTo>
                  <a:close/>
                </a:path>
              </a:pathLst>
            </a:custGeom>
            <a:solidFill>
              <a:srgbClr val="000000">
                <a:alpha val="0"/>
              </a:srgbClr>
            </a:solidFill>
            <a:ln w="38100" cap="rnd">
              <a:solidFill>
                <a:srgbClr val="FFFFFF"/>
              </a:solidFill>
              <a:prstDash val="solid"/>
              <a:round/>
            </a:ln>
          </p:spPr>
          <p:txBody>
            <a:bodyPr/>
            <a:lstStyle/>
            <a:p>
              <a:endParaRPr lang="en-US"/>
            </a:p>
          </p:txBody>
        </p:sp>
        <p:sp>
          <p:nvSpPr>
            <p:cNvPr id="6" name="TextBox 6"/>
            <p:cNvSpPr txBox="1"/>
            <p:nvPr/>
          </p:nvSpPr>
          <p:spPr>
            <a:xfrm>
              <a:off x="0" y="-19050"/>
              <a:ext cx="2379118" cy="1392159"/>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620722" y="1499673"/>
            <a:ext cx="7523278" cy="849834"/>
          </a:xfrm>
          <a:prstGeom prst="rect">
            <a:avLst/>
          </a:prstGeom>
        </p:spPr>
        <p:txBody>
          <a:bodyPr lIns="0" tIns="0" rIns="0" bIns="0" rtlCol="0" anchor="t">
            <a:spAutoFit/>
          </a:bodyPr>
          <a:lstStyle/>
          <a:p>
            <a:pPr marL="0" lvl="0" indent="0" algn="ctr">
              <a:lnSpc>
                <a:spcPts val="6233"/>
              </a:lnSpc>
              <a:spcBef>
                <a:spcPct val="0"/>
              </a:spcBef>
            </a:pPr>
            <a:r>
              <a:rPr lang="en-US" sz="6233" spc="311">
                <a:solidFill>
                  <a:srgbClr val="FFFBFB"/>
                </a:solidFill>
                <a:latin typeface="Now Heavy"/>
              </a:rPr>
              <a:t>PROBLÉMATIQUE</a:t>
            </a:r>
          </a:p>
        </p:txBody>
      </p:sp>
      <p:sp>
        <p:nvSpPr>
          <p:cNvPr id="10" name="TextBox 10"/>
          <p:cNvSpPr txBox="1"/>
          <p:nvPr/>
        </p:nvSpPr>
        <p:spPr>
          <a:xfrm>
            <a:off x="4210222" y="6197337"/>
            <a:ext cx="6407660" cy="852926"/>
          </a:xfrm>
          <a:prstGeom prst="rect">
            <a:avLst/>
          </a:prstGeom>
        </p:spPr>
        <p:txBody>
          <a:bodyPr lIns="0" tIns="0" rIns="0" bIns="0" rtlCol="0" anchor="t">
            <a:spAutoFit/>
          </a:bodyPr>
          <a:lstStyle/>
          <a:p>
            <a:pPr algn="l">
              <a:lnSpc>
                <a:spcPts val="3387"/>
              </a:lnSpc>
            </a:pPr>
            <a:r>
              <a:rPr lang="fr-FR" sz="2454" spc="240" dirty="0">
                <a:solidFill>
                  <a:srgbClr val="FFFBFB"/>
                </a:solidFill>
                <a:latin typeface="DM Sans"/>
              </a:rPr>
              <a:t>Adaptation et intégration difficile avec d'autres systèmes.</a:t>
            </a:r>
            <a:endParaRPr lang="en-US" sz="2454" spc="240" dirty="0">
              <a:solidFill>
                <a:srgbClr val="FFFBFB"/>
              </a:solidFill>
              <a:latin typeface="DM Sans"/>
            </a:endParaRPr>
          </a:p>
        </p:txBody>
      </p:sp>
      <p:sp>
        <p:nvSpPr>
          <p:cNvPr id="11" name="TextBox 11"/>
          <p:cNvSpPr txBox="1"/>
          <p:nvPr/>
        </p:nvSpPr>
        <p:spPr>
          <a:xfrm>
            <a:off x="4210222" y="3083534"/>
            <a:ext cx="6407660" cy="852926"/>
          </a:xfrm>
          <a:prstGeom prst="rect">
            <a:avLst/>
          </a:prstGeom>
        </p:spPr>
        <p:txBody>
          <a:bodyPr lIns="0" tIns="0" rIns="0" bIns="0" rtlCol="0" anchor="t">
            <a:spAutoFit/>
          </a:bodyPr>
          <a:lstStyle/>
          <a:p>
            <a:pPr algn="l">
              <a:lnSpc>
                <a:spcPts val="3387"/>
              </a:lnSpc>
            </a:pPr>
            <a:r>
              <a:rPr lang="fr-FR" sz="2454" spc="240" dirty="0">
                <a:solidFill>
                  <a:srgbClr val="FFFBFB"/>
                </a:solidFill>
                <a:latin typeface="DM Sans"/>
              </a:rPr>
              <a:t>Complexité d'utilisation des ERP traditionnels</a:t>
            </a:r>
            <a:r>
              <a:rPr lang="en-US" sz="2454" spc="240" dirty="0">
                <a:solidFill>
                  <a:srgbClr val="FFFBFB"/>
                </a:solidFill>
                <a:latin typeface="DM Sans"/>
              </a:rPr>
              <a:t>.</a:t>
            </a:r>
          </a:p>
        </p:txBody>
      </p:sp>
      <p:pic>
        <p:nvPicPr>
          <p:cNvPr id="13" name="Picture 12">
            <a:extLst>
              <a:ext uri="{FF2B5EF4-FFF2-40B4-BE49-F238E27FC236}">
                <a16:creationId xmlns:a16="http://schemas.microsoft.com/office/drawing/2014/main" id="{B7A9CC3B-DDE3-4626-B6CA-7C2501264132}"/>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2275730" y="2896534"/>
            <a:ext cx="1645510" cy="1637797"/>
          </a:xfrm>
          <a:prstGeom prst="rect">
            <a:avLst/>
          </a:prstGeom>
        </p:spPr>
      </p:pic>
      <p:pic>
        <p:nvPicPr>
          <p:cNvPr id="15" name="Picture 14">
            <a:extLst>
              <a:ext uri="{FF2B5EF4-FFF2-40B4-BE49-F238E27FC236}">
                <a16:creationId xmlns:a16="http://schemas.microsoft.com/office/drawing/2014/main" id="{D4225040-DDD9-4C1D-B51E-A0F4ABDD3000}"/>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590800" y="7658100"/>
            <a:ext cx="1287142" cy="1287142"/>
          </a:xfrm>
          <a:prstGeom prst="rect">
            <a:avLst/>
          </a:prstGeom>
        </p:spPr>
      </p:pic>
      <p:pic>
        <p:nvPicPr>
          <p:cNvPr id="17" name="Graphic 16" descr="Hourglass Finished with solid fill">
            <a:extLst>
              <a:ext uri="{FF2B5EF4-FFF2-40B4-BE49-F238E27FC236}">
                <a16:creationId xmlns:a16="http://schemas.microsoft.com/office/drawing/2014/main" id="{451892A4-CA9D-4B6A-A950-6D3DB90E6B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66482" y="4687841"/>
            <a:ext cx="1135779" cy="1135779"/>
          </a:xfrm>
          <a:prstGeom prst="rect">
            <a:avLst/>
          </a:prstGeom>
        </p:spPr>
      </p:pic>
      <p:pic>
        <p:nvPicPr>
          <p:cNvPr id="19" name="Picture 18">
            <a:extLst>
              <a:ext uri="{FF2B5EF4-FFF2-40B4-BE49-F238E27FC236}">
                <a16:creationId xmlns:a16="http://schemas.microsoft.com/office/drawing/2014/main" id="{10618BDD-64DC-4C75-9A62-5CBC96B7398E}"/>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666482" y="6173418"/>
            <a:ext cx="1135780" cy="1135780"/>
          </a:xfrm>
          <a:prstGeom prst="rect">
            <a:avLst/>
          </a:prstGeom>
        </p:spPr>
      </p:pic>
      <p:sp>
        <p:nvSpPr>
          <p:cNvPr id="20" name="TextBox 11">
            <a:extLst>
              <a:ext uri="{FF2B5EF4-FFF2-40B4-BE49-F238E27FC236}">
                <a16:creationId xmlns:a16="http://schemas.microsoft.com/office/drawing/2014/main" id="{718837B0-207B-4671-AAC7-86071A3C0D1F}"/>
              </a:ext>
            </a:extLst>
          </p:cNvPr>
          <p:cNvSpPr txBox="1"/>
          <p:nvPr/>
        </p:nvSpPr>
        <p:spPr>
          <a:xfrm>
            <a:off x="4210222" y="4719644"/>
            <a:ext cx="6407660" cy="416909"/>
          </a:xfrm>
          <a:prstGeom prst="rect">
            <a:avLst/>
          </a:prstGeom>
        </p:spPr>
        <p:txBody>
          <a:bodyPr lIns="0" tIns="0" rIns="0" bIns="0" rtlCol="0" anchor="t">
            <a:spAutoFit/>
          </a:bodyPr>
          <a:lstStyle/>
          <a:p>
            <a:pPr algn="l">
              <a:lnSpc>
                <a:spcPts val="3387"/>
              </a:lnSpc>
            </a:pPr>
            <a:r>
              <a:rPr lang="en-US" sz="2454" spc="240" dirty="0">
                <a:solidFill>
                  <a:srgbClr val="FFFBFB"/>
                </a:solidFill>
                <a:latin typeface="DM Sans"/>
              </a:rPr>
              <a:t>Temps de déploiement long.</a:t>
            </a:r>
          </a:p>
        </p:txBody>
      </p:sp>
      <p:sp>
        <p:nvSpPr>
          <p:cNvPr id="21" name="TextBox 11">
            <a:extLst>
              <a:ext uri="{FF2B5EF4-FFF2-40B4-BE49-F238E27FC236}">
                <a16:creationId xmlns:a16="http://schemas.microsoft.com/office/drawing/2014/main" id="{CE29AB9C-DA4D-45C5-8B67-0D7B32EA2D7A}"/>
              </a:ext>
            </a:extLst>
          </p:cNvPr>
          <p:cNvSpPr txBox="1"/>
          <p:nvPr/>
        </p:nvSpPr>
        <p:spPr>
          <a:xfrm>
            <a:off x="4210222" y="7638565"/>
            <a:ext cx="6407660" cy="852926"/>
          </a:xfrm>
          <a:prstGeom prst="rect">
            <a:avLst/>
          </a:prstGeom>
        </p:spPr>
        <p:txBody>
          <a:bodyPr lIns="0" tIns="0" rIns="0" bIns="0" rtlCol="0" anchor="t">
            <a:spAutoFit/>
          </a:bodyPr>
          <a:lstStyle/>
          <a:p>
            <a:pPr algn="l">
              <a:lnSpc>
                <a:spcPts val="3387"/>
              </a:lnSpc>
            </a:pPr>
            <a:r>
              <a:rPr lang="fr-FR" sz="2454" spc="240" dirty="0">
                <a:solidFill>
                  <a:srgbClr val="FFFBFB"/>
                </a:solidFill>
                <a:latin typeface="DM Sans"/>
              </a:rPr>
              <a:t>Coûts élevés de mise en place et de maintenance</a:t>
            </a:r>
            <a:r>
              <a:rPr lang="en-US" sz="2454" spc="240" dirty="0">
                <a:solidFill>
                  <a:srgbClr val="FFFBFB"/>
                </a:solidFill>
                <a:latin typeface="DM Sans"/>
              </a:rPr>
              <a:t>.</a:t>
            </a:r>
          </a:p>
        </p:txBody>
      </p:sp>
      <p:sp>
        <p:nvSpPr>
          <p:cNvPr id="16" name="TextBox 15">
            <a:extLst>
              <a:ext uri="{FF2B5EF4-FFF2-40B4-BE49-F238E27FC236}">
                <a16:creationId xmlns:a16="http://schemas.microsoft.com/office/drawing/2014/main" id="{6FDF54E0-465D-410E-A628-94AF1F3CCD2E}"/>
              </a:ext>
            </a:extLst>
          </p:cNvPr>
          <p:cNvSpPr txBox="1"/>
          <p:nvPr/>
        </p:nvSpPr>
        <p:spPr>
          <a:xfrm>
            <a:off x="17526000" y="9563100"/>
            <a:ext cx="304800" cy="461665"/>
          </a:xfrm>
          <a:prstGeom prst="rect">
            <a:avLst/>
          </a:prstGeom>
          <a:noFill/>
        </p:spPr>
        <p:txBody>
          <a:bodyPr wrap="square" rtlCol="0">
            <a:spAutoFit/>
          </a:bodyPr>
          <a:lstStyle/>
          <a:p>
            <a:r>
              <a:rPr lang="en-US" sz="2400" b="1" dirty="0">
                <a:solidFill>
                  <a:schemeClr val="bg1"/>
                </a:solidFill>
              </a:rPr>
              <a:t>4</a:t>
            </a:r>
            <a:endParaRPr lang="en-US"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25302" flipH="1">
            <a:off x="-5038337" y="-7254210"/>
            <a:ext cx="15781688" cy="10645466"/>
          </a:xfrm>
          <a:custGeom>
            <a:avLst/>
            <a:gdLst/>
            <a:ahLst/>
            <a:cxnLst/>
            <a:rect l="l" t="t" r="r" b="b"/>
            <a:pathLst>
              <a:path w="15781688" h="10645466">
                <a:moveTo>
                  <a:pt x="15781687" y="0"/>
                </a:moveTo>
                <a:lnTo>
                  <a:pt x="0" y="0"/>
                </a:lnTo>
                <a:lnTo>
                  <a:pt x="0" y="10645466"/>
                </a:lnTo>
                <a:lnTo>
                  <a:pt x="15781687" y="10645466"/>
                </a:lnTo>
                <a:lnTo>
                  <a:pt x="1578168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3411265"/>
            <a:ext cx="18288000" cy="6875735"/>
          </a:xfrm>
          <a:custGeom>
            <a:avLst/>
            <a:gdLst/>
            <a:ahLst/>
            <a:cxnLst/>
            <a:rect l="l" t="t" r="r" b="b"/>
            <a:pathLst>
              <a:path w="18288000" h="6875735">
                <a:moveTo>
                  <a:pt x="0" y="0"/>
                </a:moveTo>
                <a:lnTo>
                  <a:pt x="18288000" y="0"/>
                </a:lnTo>
                <a:lnTo>
                  <a:pt x="18288000" y="6875735"/>
                </a:lnTo>
                <a:lnTo>
                  <a:pt x="0" y="6875735"/>
                </a:lnTo>
                <a:lnTo>
                  <a:pt x="0" y="0"/>
                </a:lnTo>
                <a:close/>
              </a:path>
            </a:pathLst>
          </a:custGeom>
          <a:blipFill>
            <a:blip r:embed="rId4"/>
            <a:stretch>
              <a:fillRect l="-6793" r="-6793"/>
            </a:stretch>
          </a:blipFill>
        </p:spPr>
        <p:txBody>
          <a:bodyPr/>
          <a:lstStyle/>
          <a:p>
            <a:endParaRPr lang="en-US"/>
          </a:p>
        </p:txBody>
      </p:sp>
      <p:sp>
        <p:nvSpPr>
          <p:cNvPr id="4" name="TextBox 4"/>
          <p:cNvSpPr txBox="1"/>
          <p:nvPr/>
        </p:nvSpPr>
        <p:spPr>
          <a:xfrm>
            <a:off x="9987334" y="1038225"/>
            <a:ext cx="6679883" cy="2156995"/>
          </a:xfrm>
          <a:prstGeom prst="rect">
            <a:avLst/>
          </a:prstGeom>
        </p:spPr>
        <p:txBody>
          <a:bodyPr lIns="0" tIns="0" rIns="0" bIns="0" rtlCol="0" anchor="t">
            <a:spAutoFit/>
          </a:bodyPr>
          <a:lstStyle/>
          <a:p>
            <a:pPr marL="0" lvl="0" indent="0" algn="r">
              <a:lnSpc>
                <a:spcPts val="8576"/>
              </a:lnSpc>
              <a:spcBef>
                <a:spcPct val="0"/>
              </a:spcBef>
            </a:pPr>
            <a:r>
              <a:rPr lang="en-US" sz="6126" spc="569" dirty="0">
                <a:solidFill>
                  <a:srgbClr val="2B26AD"/>
                </a:solidFill>
                <a:latin typeface="Now Heavy"/>
              </a:rPr>
              <a:t>SOLUTION PROPOSÉE</a:t>
            </a:r>
          </a:p>
        </p:txBody>
      </p:sp>
      <p:sp>
        <p:nvSpPr>
          <p:cNvPr id="5" name="TextBox 4">
            <a:extLst>
              <a:ext uri="{FF2B5EF4-FFF2-40B4-BE49-F238E27FC236}">
                <a16:creationId xmlns:a16="http://schemas.microsoft.com/office/drawing/2014/main" id="{DA89B319-4A3C-48D9-94D7-1C4AFB560ECB}"/>
              </a:ext>
            </a:extLst>
          </p:cNvPr>
          <p:cNvSpPr txBox="1"/>
          <p:nvPr/>
        </p:nvSpPr>
        <p:spPr>
          <a:xfrm>
            <a:off x="17526000" y="9563100"/>
            <a:ext cx="304800" cy="461665"/>
          </a:xfrm>
          <a:prstGeom prst="rect">
            <a:avLst/>
          </a:prstGeom>
          <a:noFill/>
        </p:spPr>
        <p:txBody>
          <a:bodyPr wrap="square" rtlCol="0">
            <a:spAutoFit/>
          </a:bodyPr>
          <a:lstStyle/>
          <a:p>
            <a:r>
              <a:rPr lang="en-US" sz="2400" b="1" dirty="0"/>
              <a:t>5</a:t>
            </a:r>
            <a:endParaRPr 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7771D3-3DC2-4F75-8AC7-D63F5ABAD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1048"/>
            <a:ext cx="18288000" cy="8229600"/>
          </a:xfrm>
          <a:prstGeom prst="rect">
            <a:avLst/>
          </a:prstGeom>
        </p:spPr>
      </p:pic>
      <p:sp>
        <p:nvSpPr>
          <p:cNvPr id="4" name="TextBox 4"/>
          <p:cNvSpPr txBox="1"/>
          <p:nvPr/>
        </p:nvSpPr>
        <p:spPr>
          <a:xfrm>
            <a:off x="1028700" y="385875"/>
            <a:ext cx="12915900" cy="1190711"/>
          </a:xfrm>
          <a:prstGeom prst="rect">
            <a:avLst/>
          </a:prstGeom>
        </p:spPr>
        <p:txBody>
          <a:bodyPr wrap="square" lIns="0" tIns="0" rIns="0" bIns="0" rtlCol="0" anchor="t">
            <a:spAutoFit/>
          </a:bodyPr>
          <a:lstStyle/>
          <a:p>
            <a:pPr>
              <a:lnSpc>
                <a:spcPts val="9492"/>
              </a:lnSpc>
              <a:spcBef>
                <a:spcPct val="0"/>
              </a:spcBef>
            </a:pPr>
            <a:r>
              <a:rPr lang="en-US" sz="7200" spc="76" dirty="0">
                <a:solidFill>
                  <a:srgbClr val="2B26AD"/>
                </a:solidFill>
                <a:latin typeface="Now Heavy"/>
              </a:rPr>
              <a:t>CHOIX TECHNOLOGIQUES</a:t>
            </a:r>
          </a:p>
        </p:txBody>
      </p:sp>
      <p:sp>
        <p:nvSpPr>
          <p:cNvPr id="7" name="Freeform 4">
            <a:extLst>
              <a:ext uri="{FF2B5EF4-FFF2-40B4-BE49-F238E27FC236}">
                <a16:creationId xmlns:a16="http://schemas.microsoft.com/office/drawing/2014/main" id="{6416C08C-C2ED-4972-8C0F-35EFE69D2C11}"/>
              </a:ext>
            </a:extLst>
          </p:cNvPr>
          <p:cNvSpPr/>
          <p:nvPr/>
        </p:nvSpPr>
        <p:spPr>
          <a:xfrm>
            <a:off x="12929012" y="-3287306"/>
            <a:ext cx="8342934" cy="5840054"/>
          </a:xfrm>
          <a:custGeom>
            <a:avLst/>
            <a:gdLst/>
            <a:ahLst/>
            <a:cxnLst/>
            <a:rect l="l" t="t" r="r" b="b"/>
            <a:pathLst>
              <a:path w="8342934" h="5840054">
                <a:moveTo>
                  <a:pt x="0" y="0"/>
                </a:moveTo>
                <a:lnTo>
                  <a:pt x="8342934" y="0"/>
                </a:lnTo>
                <a:lnTo>
                  <a:pt x="8342934" y="5840054"/>
                </a:lnTo>
                <a:lnTo>
                  <a:pt x="0" y="58400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4">
            <a:extLst>
              <a:ext uri="{FF2B5EF4-FFF2-40B4-BE49-F238E27FC236}">
                <a16:creationId xmlns:a16="http://schemas.microsoft.com/office/drawing/2014/main" id="{8E2603D6-BA96-4956-B9F0-2297CC7E8E8F}"/>
              </a:ext>
            </a:extLst>
          </p:cNvPr>
          <p:cNvSpPr txBox="1"/>
          <p:nvPr/>
        </p:nvSpPr>
        <p:spPr>
          <a:xfrm>
            <a:off x="17526000" y="9563100"/>
            <a:ext cx="304800" cy="461665"/>
          </a:xfrm>
          <a:prstGeom prst="rect">
            <a:avLst/>
          </a:prstGeom>
          <a:noFill/>
        </p:spPr>
        <p:txBody>
          <a:bodyPr wrap="square" rtlCol="0">
            <a:spAutoFit/>
          </a:bodyPr>
          <a:lstStyle/>
          <a:p>
            <a:r>
              <a:rPr lang="en-US" sz="2400" b="1" dirty="0"/>
              <a:t>6</a:t>
            </a:r>
            <a:endParaRPr lang="en-US" b="1" dirty="0"/>
          </a:p>
        </p:txBody>
      </p:sp>
    </p:spTree>
    <p:extLst>
      <p:ext uri="{BB962C8B-B14F-4D97-AF65-F5344CB8AC3E}">
        <p14:creationId xmlns:p14="http://schemas.microsoft.com/office/powerpoint/2010/main" val="959967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Freeform 2"/>
          <p:cNvSpPr/>
          <p:nvPr/>
        </p:nvSpPr>
        <p:spPr>
          <a:xfrm>
            <a:off x="-3560246" y="-5954262"/>
            <a:ext cx="12531108" cy="8771776"/>
          </a:xfrm>
          <a:custGeom>
            <a:avLst/>
            <a:gdLst/>
            <a:ahLst/>
            <a:cxnLst/>
            <a:rect l="l" t="t" r="r" b="b"/>
            <a:pathLst>
              <a:path w="12531108" h="8771776">
                <a:moveTo>
                  <a:pt x="0" y="0"/>
                </a:moveTo>
                <a:lnTo>
                  <a:pt x="12531108" y="0"/>
                </a:lnTo>
                <a:lnTo>
                  <a:pt x="12531108" y="8771776"/>
                </a:lnTo>
                <a:lnTo>
                  <a:pt x="0" y="87717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4611998" y="4282645"/>
            <a:ext cx="9064004" cy="1550260"/>
          </a:xfrm>
          <a:prstGeom prst="rect">
            <a:avLst/>
          </a:prstGeom>
        </p:spPr>
        <p:txBody>
          <a:bodyPr lIns="0" tIns="0" rIns="0" bIns="0" rtlCol="0" anchor="t">
            <a:spAutoFit/>
          </a:bodyPr>
          <a:lstStyle/>
          <a:p>
            <a:pPr marL="0" lvl="0" indent="0" algn="ctr">
              <a:lnSpc>
                <a:spcPts val="12622"/>
              </a:lnSpc>
              <a:spcBef>
                <a:spcPct val="0"/>
              </a:spcBef>
            </a:pPr>
            <a:r>
              <a:rPr lang="en-US" sz="9016" spc="126">
                <a:solidFill>
                  <a:srgbClr val="1D419F"/>
                </a:solidFill>
                <a:latin typeface="Now Heavy"/>
              </a:rPr>
              <a:t>CONCEPTION</a:t>
            </a:r>
          </a:p>
        </p:txBody>
      </p:sp>
      <p:sp>
        <p:nvSpPr>
          <p:cNvPr id="4" name="Freeform 4"/>
          <p:cNvSpPr/>
          <p:nvPr/>
        </p:nvSpPr>
        <p:spPr>
          <a:xfrm>
            <a:off x="9990588" y="6604906"/>
            <a:ext cx="12531108" cy="8771776"/>
          </a:xfrm>
          <a:custGeom>
            <a:avLst/>
            <a:gdLst/>
            <a:ahLst/>
            <a:cxnLst/>
            <a:rect l="l" t="t" r="r" b="b"/>
            <a:pathLst>
              <a:path w="12531108" h="8771776">
                <a:moveTo>
                  <a:pt x="0" y="0"/>
                </a:moveTo>
                <a:lnTo>
                  <a:pt x="12531108" y="0"/>
                </a:lnTo>
                <a:lnTo>
                  <a:pt x="12531108" y="8771776"/>
                </a:lnTo>
                <a:lnTo>
                  <a:pt x="0" y="87717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E95CC0-455B-4247-BCFA-8FE52C819287}"/>
              </a:ext>
            </a:extLst>
          </p:cNvPr>
          <p:cNvPicPr>
            <a:picLocks noChangeAspect="1"/>
          </p:cNvPicPr>
          <p:nvPr/>
        </p:nvPicPr>
        <p:blipFill>
          <a:blip r:embed="rId3"/>
          <a:stretch>
            <a:fillRect/>
          </a:stretch>
        </p:blipFill>
        <p:spPr>
          <a:xfrm>
            <a:off x="-11887200" y="-8284"/>
            <a:ext cx="30175201" cy="202432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E95CC0-455B-4247-BCFA-8FE52C819287}"/>
              </a:ext>
            </a:extLst>
          </p:cNvPr>
          <p:cNvPicPr>
            <a:picLocks noChangeAspect="1"/>
          </p:cNvPicPr>
          <p:nvPr/>
        </p:nvPicPr>
        <p:blipFill>
          <a:blip r:embed="rId3"/>
          <a:stretch>
            <a:fillRect/>
          </a:stretch>
        </p:blipFill>
        <p:spPr>
          <a:xfrm>
            <a:off x="-10972800" y="-9342784"/>
            <a:ext cx="29260800" cy="19629784"/>
          </a:xfrm>
          <a:prstGeom prst="rect">
            <a:avLst/>
          </a:prstGeom>
        </p:spPr>
      </p:pic>
    </p:spTree>
    <p:extLst>
      <p:ext uri="{BB962C8B-B14F-4D97-AF65-F5344CB8AC3E}">
        <p14:creationId xmlns:p14="http://schemas.microsoft.com/office/powerpoint/2010/main" val="2177126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685</Words>
  <Application>Microsoft Office PowerPoint</Application>
  <PresentationFormat>Custom</PresentationFormat>
  <Paragraphs>61</Paragraphs>
  <Slides>14</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DM Sans Bold</vt:lpstr>
      <vt:lpstr>Arial</vt:lpstr>
      <vt:lpstr>Montserrat Classic</vt:lpstr>
      <vt:lpstr>Now Heavy</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cp:lastModifiedBy>med ali</cp:lastModifiedBy>
  <cp:revision>25</cp:revision>
  <dcterms:created xsi:type="dcterms:W3CDTF">2006-08-16T00:00:00Z</dcterms:created>
  <dcterms:modified xsi:type="dcterms:W3CDTF">2024-05-26T21:37:41Z</dcterms:modified>
  <dc:identifier>DAGF96E32RU</dc:identifier>
</cp:coreProperties>
</file>